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256" r:id="rId2"/>
    <p:sldId id="260" r:id="rId3"/>
    <p:sldId id="264" r:id="rId4"/>
    <p:sldId id="267" r:id="rId5"/>
    <p:sldId id="275" r:id="rId6"/>
    <p:sldId id="273" r:id="rId7"/>
    <p:sldId id="257" r:id="rId8"/>
    <p:sldId id="258" r:id="rId9"/>
    <p:sldId id="259" r:id="rId10"/>
    <p:sldId id="261" r:id="rId11"/>
    <p:sldId id="262" r:id="rId12"/>
    <p:sldId id="263" r:id="rId13"/>
    <p:sldId id="274" r:id="rId14"/>
    <p:sldId id="272" r:id="rId15"/>
    <p:sldId id="265" r:id="rId16"/>
    <p:sldId id="266" r:id="rId17"/>
    <p:sldId id="268" r:id="rId18"/>
    <p:sldId id="269" r:id="rId19"/>
    <p:sldId id="270" r:id="rId20"/>
    <p:sldId id="271" r:id="rId21"/>
    <p:sldId id="276" r:id="rId22"/>
    <p:sldId id="279" r:id="rId23"/>
    <p:sldId id="278" r:id="rId24"/>
    <p:sldId id="277"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0" autoAdjust="0"/>
    <p:restoredTop sz="94667" autoAdjust="0"/>
  </p:normalViewPr>
  <p:slideViewPr>
    <p:cSldViewPr>
      <p:cViewPr varScale="1">
        <p:scale>
          <a:sx n="70" d="100"/>
          <a:sy n="70" d="100"/>
        </p:scale>
        <p:origin x="-456" y="-108"/>
      </p:cViewPr>
      <p:guideLst>
        <p:guide orient="horz" pos="2160"/>
        <p:guide pos="2880"/>
      </p:guideLst>
    </p:cSldViewPr>
  </p:slideViewPr>
  <p:outlineViewPr>
    <p:cViewPr>
      <p:scale>
        <a:sx n="33" d="100"/>
        <a:sy n="33" d="100"/>
      </p:scale>
      <p:origin x="0" y="1026"/>
    </p:cViewPr>
  </p:outlineViewPr>
  <p:notesTextViewPr>
    <p:cViewPr>
      <p:scale>
        <a:sx n="100" d="100"/>
        <a:sy n="100" d="100"/>
      </p:scale>
      <p:origin x="0" y="0"/>
    </p:cViewPr>
  </p:notesTextViewPr>
  <p:sorterViewPr>
    <p:cViewPr>
      <p:scale>
        <a:sx n="70" d="100"/>
        <a:sy n="70" d="100"/>
      </p:scale>
      <p:origin x="0" y="1008"/>
    </p:cViewPr>
  </p:sorterViewPr>
  <p:notesViewPr>
    <p:cSldViewPr>
      <p:cViewPr varScale="1">
        <p:scale>
          <a:sx n="60" d="100"/>
          <a:sy n="60" d="100"/>
        </p:scale>
        <p:origin x="-2490" y="-84"/>
      </p:cViewPr>
      <p:guideLst>
        <p:guide orient="horz" pos="2928"/>
        <p:guide pos="216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9EF7C4DF-AE05-47C6-849F-515DC2C747C9}" type="datetimeFigureOut">
              <a:rPr lang="en-US" smtClean="0"/>
              <a:pPr/>
              <a:t>6/9/2010</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5FBED384-075B-4F5E-9734-C096D963E29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D2C5E62B-BCAB-425B-A513-580248BB74A7}" type="datetimeFigureOut">
              <a:rPr lang="en-US" smtClean="0"/>
              <a:pPr/>
              <a:t>6/9/2010</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D77501C0-099A-4D8F-9441-10E05023324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7501C0-099A-4D8F-9441-10E05023324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7501C0-099A-4D8F-9441-10E050233241}"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8" name="Slide Number Placeholder 7"/>
          <p:cNvSpPr>
            <a:spLocks noGrp="1"/>
          </p:cNvSpPr>
          <p:nvPr>
            <p:ph type="sldNum" sz="quarter" idx="11"/>
          </p:nvPr>
        </p:nvSpPr>
        <p:spPr/>
        <p:txBody>
          <a:bodyPr/>
          <a:lstStyle/>
          <a:p>
            <a:fld id="{F6269525-F779-48F6-94C9-23D4D0425798}"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D578692-F6C6-4C0C-9B02-0115B66767B5}"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4D578692-F6C6-4C0C-9B02-0115B66767B5}"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6269525-F779-48F6-94C9-23D4D0425798}" type="slidenum">
              <a:rPr lang="en-US" smtClean="0"/>
              <a:pPr/>
              <a:t>‹#›</a:t>
            </a:fld>
            <a:endParaRPr lang="en-US" dirty="0"/>
          </a:p>
        </p:txBody>
      </p:sp>
    </p:spTree>
  </p:cSld>
  <p:clrMapOvr>
    <a:masterClrMapping/>
  </p:clrMapOvr>
  <p:transition>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D578692-F6C6-4C0C-9B02-0115B66767B5}" type="datetimeFigureOut">
              <a:rPr lang="en-US" smtClean="0"/>
              <a:pPr/>
              <a:t>6/9/2010</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6269525-F779-48F6-94C9-23D4D0425798}"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random/>
  </p:transition>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ctrTitle"/>
          </p:nvPr>
        </p:nvSpPr>
        <p:spPr>
          <a:xfrm>
            <a:off x="1143000" y="457200"/>
            <a:ext cx="6480048" cy="2301240"/>
          </a:xfrm>
        </p:spPr>
        <p:txBody>
          <a:bodyPr>
            <a:noAutofit/>
          </a:bodyPr>
          <a:lstStyle/>
          <a:p>
            <a:pPr algn="ctr"/>
            <a:r>
              <a:rPr lang="en-US" sz="8000" dirty="0" smtClean="0"/>
              <a:t>WHAT IS </a:t>
            </a:r>
            <a:br>
              <a:rPr lang="en-US" sz="8000" dirty="0" smtClean="0"/>
            </a:br>
            <a:r>
              <a:rPr lang="en-US" sz="8000" dirty="0" smtClean="0"/>
              <a:t>THE MOST POPULAR CAR IN AMERICA?</a:t>
            </a:r>
            <a:endParaRPr lang="en-US" sz="8000" dirty="0"/>
          </a:p>
        </p:txBody>
      </p:sp>
      <p:sp>
        <p:nvSpPr>
          <p:cNvPr id="6" name="TextBox 5"/>
          <p:cNvSpPr txBox="1"/>
          <p:nvPr/>
        </p:nvSpPr>
        <p:spPr>
          <a:xfrm>
            <a:off x="1371600" y="6019800"/>
            <a:ext cx="4267200" cy="646331"/>
          </a:xfrm>
          <a:prstGeom prst="rect">
            <a:avLst/>
          </a:prstGeom>
          <a:noFill/>
        </p:spPr>
        <p:txBody>
          <a:bodyPr wrap="square" rtlCol="0">
            <a:spAutoFit/>
          </a:bodyPr>
          <a:lstStyle/>
          <a:p>
            <a:r>
              <a:rPr lang="en-US" dirty="0" smtClean="0"/>
              <a:t>MICHAEL KITA, ANDREW KATSMAN, GEORGE CONNOR</a:t>
            </a:r>
            <a:endParaRPr lang="en-US"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hibredvehicles.com/toyota-camry-desert-sand-mica.jpg"/>
          <p:cNvPicPr>
            <a:picLocks noChangeAspect="1" noChangeArrowheads="1"/>
          </p:cNvPicPr>
          <p:nvPr/>
        </p:nvPicPr>
        <p:blipFill>
          <a:blip r:embed="rId2" cstate="print"/>
          <a:srcRect/>
          <a:stretch>
            <a:fillRect/>
          </a:stretch>
        </p:blipFill>
        <p:spPr bwMode="auto">
          <a:xfrm>
            <a:off x="-52251" y="762000"/>
            <a:ext cx="9196251" cy="5029200"/>
          </a:xfrm>
          <a:prstGeom prst="rect">
            <a:avLst/>
          </a:prstGeom>
          <a:noFill/>
        </p:spPr>
      </p:pic>
      <p:sp>
        <p:nvSpPr>
          <p:cNvPr id="3" name="Rectangle 2"/>
          <p:cNvSpPr/>
          <p:nvPr/>
        </p:nvSpPr>
        <p:spPr>
          <a:xfrm>
            <a:off x="381000" y="1752600"/>
            <a:ext cx="8305800" cy="3970318"/>
          </a:xfrm>
          <a:prstGeom prst="rect">
            <a:avLst/>
          </a:prstGeom>
        </p:spPr>
        <p:txBody>
          <a:bodyPr wrap="square">
            <a:spAutoFit/>
          </a:bodyPr>
          <a:lstStyle/>
          <a:p>
            <a:pPr>
              <a:buFont typeface="Arial" pitchFamily="34" charset="0"/>
              <a:buChar char="•"/>
            </a:pPr>
            <a:r>
              <a:rPr lang="en-US" sz="3600" b="1" dirty="0" smtClean="0">
                <a:solidFill>
                  <a:schemeClr val="accent2">
                    <a:lumMod val="60000"/>
                    <a:lumOff val="40000"/>
                  </a:schemeClr>
                </a:solidFill>
              </a:rPr>
              <a:t>1903-Ford motor company established, manufactured a model T in 93 minutes, 15 million manufactured</a:t>
            </a:r>
          </a:p>
          <a:p>
            <a:pPr>
              <a:buFont typeface="Arial" pitchFamily="34" charset="0"/>
              <a:buChar char="•"/>
            </a:pPr>
            <a:endParaRPr lang="en-US" sz="3600" b="1" dirty="0" smtClean="0">
              <a:solidFill>
                <a:srgbClr val="0000FF"/>
              </a:solidFill>
            </a:endParaRPr>
          </a:p>
          <a:p>
            <a:pPr>
              <a:buFont typeface="Arial" pitchFamily="34" charset="0"/>
              <a:buChar char="•"/>
            </a:pPr>
            <a:r>
              <a:rPr lang="en-US" sz="3600" b="1" dirty="0" smtClean="0">
                <a:solidFill>
                  <a:schemeClr val="accent2">
                    <a:lumMod val="60000"/>
                    <a:lumOff val="40000"/>
                  </a:schemeClr>
                </a:solidFill>
              </a:rPr>
              <a:t>1997-car manufacturers go green. Toyota builds first hybrid for public</a:t>
            </a:r>
            <a:endParaRPr lang="en-US" sz="3600" b="1" dirty="0">
              <a:solidFill>
                <a:schemeClr val="accent2">
                  <a:lumMod val="60000"/>
                  <a:lumOff val="40000"/>
                </a:schemeClr>
              </a:solidFill>
            </a:endParaRP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hibredvehicles.com/toyota-camry-hybrid-blue-ribbon-metallic2.jpg"/>
          <p:cNvPicPr>
            <a:picLocks noChangeAspect="1" noChangeArrowheads="1"/>
          </p:cNvPicPr>
          <p:nvPr/>
        </p:nvPicPr>
        <p:blipFill>
          <a:blip r:embed="rId3" cstate="print"/>
          <a:srcRect/>
          <a:stretch>
            <a:fillRect/>
          </a:stretch>
        </p:blipFill>
        <p:spPr bwMode="auto">
          <a:xfrm>
            <a:off x="0" y="914400"/>
            <a:ext cx="9144000" cy="5029200"/>
          </a:xfrm>
          <a:prstGeom prst="rect">
            <a:avLst/>
          </a:prstGeom>
          <a:noFill/>
        </p:spPr>
      </p:pic>
      <p:pic>
        <p:nvPicPr>
          <p:cNvPr id="1029" name="Picture 5"/>
          <p:cNvPicPr>
            <a:picLocks noChangeAspect="1" noChangeArrowheads="1"/>
          </p:cNvPicPr>
          <p:nvPr/>
        </p:nvPicPr>
        <p:blipFill>
          <a:blip r:embed="rId4" cstate="print"/>
          <a:srcRect l="59187" t="34091" b="15909"/>
          <a:stretch>
            <a:fillRect/>
          </a:stretch>
        </p:blipFill>
        <p:spPr bwMode="auto">
          <a:xfrm rot="5400000">
            <a:off x="5600700" y="1866900"/>
            <a:ext cx="5410200" cy="16764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4" cstate="print"/>
          <a:srcRect t="2564" r="69378" b="25641"/>
          <a:stretch>
            <a:fillRect/>
          </a:stretch>
        </p:blipFill>
        <p:spPr bwMode="auto">
          <a:xfrm rot="5400000">
            <a:off x="-1638301" y="1638301"/>
            <a:ext cx="5410202" cy="2133600"/>
          </a:xfrm>
          <a:prstGeom prst="rect">
            <a:avLst/>
          </a:prstGeom>
          <a:noFill/>
          <a:ln w="9525">
            <a:noFill/>
            <a:miter lim="800000"/>
            <a:headEnd/>
            <a:tailEnd/>
          </a:ln>
          <a:effectLst/>
        </p:spPr>
      </p:pic>
      <p:pic>
        <p:nvPicPr>
          <p:cNvPr id="13" name="Picture 6"/>
          <p:cNvPicPr>
            <a:picLocks noChangeAspect="1" noChangeArrowheads="1"/>
          </p:cNvPicPr>
          <p:nvPr/>
        </p:nvPicPr>
        <p:blipFill>
          <a:blip r:embed="rId4" cstate="print"/>
          <a:srcRect l="30506" t="23809" r="40813" b="13445"/>
          <a:stretch>
            <a:fillRect/>
          </a:stretch>
        </p:blipFill>
        <p:spPr bwMode="auto">
          <a:xfrm>
            <a:off x="2057400" y="4724400"/>
            <a:ext cx="5410202" cy="2133600"/>
          </a:xfrm>
          <a:prstGeom prst="rect">
            <a:avLst/>
          </a:prstGeom>
          <a:noFill/>
          <a:ln w="9525">
            <a:noFill/>
            <a:miter lim="800000"/>
            <a:headEnd/>
            <a:tailEnd/>
          </a:ln>
          <a:effectLst/>
        </p:spPr>
      </p:pic>
      <p:sp>
        <p:nvSpPr>
          <p:cNvPr id="14" name="TextBox 13"/>
          <p:cNvSpPr txBox="1"/>
          <p:nvPr/>
        </p:nvSpPr>
        <p:spPr>
          <a:xfrm>
            <a:off x="3048000" y="228600"/>
            <a:ext cx="6096000" cy="369332"/>
          </a:xfrm>
          <a:prstGeom prst="rect">
            <a:avLst/>
          </a:prstGeom>
          <a:noFill/>
        </p:spPr>
        <p:txBody>
          <a:bodyPr wrap="square" rtlCol="0">
            <a:spAutoFit/>
          </a:bodyPr>
          <a:lstStyle/>
          <a:p>
            <a:r>
              <a:rPr lang="en-US" dirty="0" smtClean="0"/>
              <a:t>CB South Parking Lot</a:t>
            </a:r>
            <a:endParaRPr lang="en-US" dirty="0"/>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top-10-list.org/wp-content/uploads/2009/06/Toyota-Corolla.jpg"/>
          <p:cNvPicPr>
            <a:picLocks noChangeAspect="1" noChangeArrowheads="1"/>
          </p:cNvPicPr>
          <p:nvPr/>
        </p:nvPicPr>
        <p:blipFill>
          <a:blip r:embed="rId2" cstate="print"/>
          <a:srcRect/>
          <a:stretch>
            <a:fillRect/>
          </a:stretch>
        </p:blipFill>
        <p:spPr bwMode="auto">
          <a:xfrm>
            <a:off x="-609600" y="0"/>
            <a:ext cx="10276251" cy="6858000"/>
          </a:xfrm>
          <a:prstGeom prst="rect">
            <a:avLst/>
          </a:prstGeom>
          <a:noFill/>
        </p:spPr>
      </p:pic>
      <p:pic>
        <p:nvPicPr>
          <p:cNvPr id="8" name="Picture 8"/>
          <p:cNvPicPr>
            <a:picLocks noChangeAspect="1" noChangeArrowheads="1"/>
          </p:cNvPicPr>
          <p:nvPr/>
        </p:nvPicPr>
        <p:blipFill>
          <a:blip r:embed="rId3" cstate="print"/>
          <a:srcRect/>
          <a:stretch>
            <a:fillRect/>
          </a:stretch>
        </p:blipFill>
        <p:spPr bwMode="auto">
          <a:xfrm>
            <a:off x="-609600" y="3962400"/>
            <a:ext cx="3200400" cy="2895600"/>
          </a:xfrm>
          <a:prstGeom prst="rect">
            <a:avLst/>
          </a:prstGeom>
          <a:noFill/>
          <a:ln w="9525">
            <a:noFill/>
            <a:miter lim="800000"/>
            <a:headEnd/>
            <a:tailEnd/>
          </a:ln>
          <a:effectLst/>
        </p:spPr>
      </p:pic>
      <p:pic>
        <p:nvPicPr>
          <p:cNvPr id="9" name="Picture 7"/>
          <p:cNvPicPr>
            <a:picLocks noChangeAspect="1" noChangeArrowheads="1"/>
          </p:cNvPicPr>
          <p:nvPr/>
        </p:nvPicPr>
        <p:blipFill>
          <a:blip r:embed="rId4" cstate="print"/>
          <a:srcRect/>
          <a:stretch>
            <a:fillRect/>
          </a:stretch>
        </p:blipFill>
        <p:spPr bwMode="auto">
          <a:xfrm>
            <a:off x="5638800" y="0"/>
            <a:ext cx="4038598" cy="3200401"/>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ages.businessweek.com/ss/06/08/cts/image/slide0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p:cNvPicPr>
            <a:picLocks noChangeAspect="1" noChangeArrowheads="1"/>
          </p:cNvPicPr>
          <p:nvPr/>
        </p:nvPicPr>
        <p:blipFill>
          <a:blip r:embed="rId3" cstate="print"/>
          <a:srcRect t="2439" r="54444" b="12195"/>
          <a:stretch>
            <a:fillRect/>
          </a:stretch>
        </p:blipFill>
        <p:spPr bwMode="auto">
          <a:xfrm rot="5400000">
            <a:off x="-1028700" y="1181099"/>
            <a:ext cx="4724400" cy="2667001"/>
          </a:xfrm>
          <a:prstGeom prst="rect">
            <a:avLst/>
          </a:prstGeom>
          <a:noFill/>
          <a:ln w="9525">
            <a:noFill/>
            <a:miter lim="800000"/>
            <a:headEnd/>
            <a:tailEnd/>
          </a:ln>
          <a:effectLst/>
        </p:spPr>
      </p:pic>
      <p:pic>
        <p:nvPicPr>
          <p:cNvPr id="4" name="Picture 4"/>
          <p:cNvPicPr>
            <a:picLocks noChangeAspect="1" noChangeArrowheads="1"/>
          </p:cNvPicPr>
          <p:nvPr/>
        </p:nvPicPr>
        <p:blipFill>
          <a:blip r:embed="rId3" cstate="print"/>
          <a:srcRect l="45556" t="34211" b="15789"/>
          <a:stretch>
            <a:fillRect/>
          </a:stretch>
        </p:blipFill>
        <p:spPr bwMode="auto">
          <a:xfrm rot="5400000">
            <a:off x="1943099" y="1562101"/>
            <a:ext cx="4800601" cy="1676400"/>
          </a:xfrm>
          <a:prstGeom prst="rect">
            <a:avLst/>
          </a:prstGeom>
          <a:noFill/>
          <a:ln w="9525">
            <a:noFill/>
            <a:miter lim="800000"/>
            <a:headEnd/>
            <a:tailEnd/>
          </a:ln>
          <a:effectLst/>
        </p:spPr>
      </p:pic>
      <p:sp>
        <p:nvSpPr>
          <p:cNvPr id="7" name="TextBox 6"/>
          <p:cNvSpPr txBox="1"/>
          <p:nvPr/>
        </p:nvSpPr>
        <p:spPr>
          <a:xfrm>
            <a:off x="5715000" y="228600"/>
            <a:ext cx="3886200" cy="369332"/>
          </a:xfrm>
          <a:prstGeom prst="rect">
            <a:avLst/>
          </a:prstGeom>
          <a:noFill/>
        </p:spPr>
        <p:txBody>
          <a:bodyPr wrap="square" rtlCol="0">
            <a:spAutoFit/>
          </a:bodyPr>
          <a:lstStyle/>
          <a:p>
            <a:r>
              <a:rPr lang="en-US" dirty="0" smtClean="0"/>
              <a:t>Regal 22 </a:t>
            </a:r>
            <a:endParaRPr lang="en-US" dirty="0"/>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motortrend.com/motor/multimedia/wallpaper/112_0602_dodge_challenger_front_w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p:cNvPicPr>
            <a:picLocks noChangeAspect="1" noChangeArrowheads="1"/>
          </p:cNvPicPr>
          <p:nvPr/>
        </p:nvPicPr>
        <p:blipFill>
          <a:blip r:embed="rId3" cstate="print"/>
          <a:srcRect/>
          <a:stretch>
            <a:fillRect/>
          </a:stretch>
        </p:blipFill>
        <p:spPr bwMode="auto">
          <a:xfrm>
            <a:off x="4953000" y="4724400"/>
            <a:ext cx="4191000" cy="2133600"/>
          </a:xfrm>
          <a:prstGeom prst="rect">
            <a:avLst/>
          </a:prstGeom>
          <a:noFill/>
          <a:ln w="9525">
            <a:noFill/>
            <a:miter lim="800000"/>
            <a:headEnd/>
            <a:tailEnd/>
          </a:ln>
          <a:effectLst/>
        </p:spPr>
      </p:pic>
      <p:pic>
        <p:nvPicPr>
          <p:cNvPr id="4" name="Picture 6"/>
          <p:cNvPicPr>
            <a:picLocks noChangeAspect="1" noChangeArrowheads="1"/>
          </p:cNvPicPr>
          <p:nvPr/>
        </p:nvPicPr>
        <p:blipFill>
          <a:blip r:embed="rId4" cstate="print"/>
          <a:srcRect/>
          <a:stretch>
            <a:fillRect/>
          </a:stretch>
        </p:blipFill>
        <p:spPr bwMode="auto">
          <a:xfrm rot="5400000">
            <a:off x="-577948" y="577948"/>
            <a:ext cx="4419602" cy="3263706"/>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parkingdynamics.co.uk/blog/wp-content/uploads/2010/01/Audi-A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074" name="Picture 2"/>
          <p:cNvPicPr>
            <a:picLocks noChangeAspect="1" noChangeArrowheads="1"/>
          </p:cNvPicPr>
          <p:nvPr/>
        </p:nvPicPr>
        <p:blipFill>
          <a:blip r:embed="rId3" cstate="print"/>
          <a:srcRect t="2703" r="57512" b="21622"/>
          <a:stretch>
            <a:fillRect/>
          </a:stretch>
        </p:blipFill>
        <p:spPr bwMode="auto">
          <a:xfrm>
            <a:off x="0" y="4495800"/>
            <a:ext cx="6858000" cy="23622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l="42488" t="43624" b="10738"/>
          <a:stretch>
            <a:fillRect/>
          </a:stretch>
        </p:blipFill>
        <p:spPr bwMode="auto">
          <a:xfrm>
            <a:off x="457200" y="0"/>
            <a:ext cx="7772400" cy="1986279"/>
          </a:xfrm>
          <a:prstGeom prst="rect">
            <a:avLst/>
          </a:prstGeom>
          <a:noFill/>
          <a:ln w="9525">
            <a:noFill/>
            <a:miter lim="800000"/>
            <a:headEnd/>
            <a:tailEnd/>
          </a:ln>
          <a:effectLst/>
        </p:spPr>
      </p:pic>
      <p:sp>
        <p:nvSpPr>
          <p:cNvPr id="6" name="TextBox 5"/>
          <p:cNvSpPr txBox="1"/>
          <p:nvPr/>
        </p:nvSpPr>
        <p:spPr>
          <a:xfrm>
            <a:off x="7239000" y="2438400"/>
            <a:ext cx="2895600" cy="369332"/>
          </a:xfrm>
          <a:prstGeom prst="rect">
            <a:avLst/>
          </a:prstGeom>
          <a:noFill/>
        </p:spPr>
        <p:txBody>
          <a:bodyPr wrap="square" rtlCol="0">
            <a:spAutoFit/>
          </a:bodyPr>
          <a:lstStyle/>
          <a:p>
            <a:r>
              <a:rPr lang="en-US" dirty="0" smtClean="0"/>
              <a:t>Montgomery Mall</a:t>
            </a:r>
            <a:endParaRPr lang="en-US" dirty="0"/>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bmwcoop.com/wp-content/images/2010/01/BMW-M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4"/>
          <p:cNvPicPr>
            <a:picLocks noChangeAspect="1" noChangeArrowheads="1"/>
          </p:cNvPicPr>
          <p:nvPr/>
        </p:nvPicPr>
        <p:blipFill>
          <a:blip r:embed="rId3" cstate="print"/>
          <a:srcRect/>
          <a:stretch>
            <a:fillRect/>
          </a:stretch>
        </p:blipFill>
        <p:spPr bwMode="auto">
          <a:xfrm>
            <a:off x="5562600" y="4057650"/>
            <a:ext cx="3581400" cy="2800350"/>
          </a:xfrm>
          <a:prstGeom prst="rect">
            <a:avLst/>
          </a:prstGeom>
          <a:noFill/>
          <a:ln w="9525">
            <a:noFill/>
            <a:miter lim="800000"/>
            <a:headEnd/>
            <a:tailEnd/>
          </a:ln>
          <a:effectLst/>
        </p:spPr>
      </p:pic>
      <p:pic>
        <p:nvPicPr>
          <p:cNvPr id="4" name="Picture 5"/>
          <p:cNvPicPr>
            <a:picLocks noChangeAspect="1" noChangeArrowheads="1"/>
          </p:cNvPicPr>
          <p:nvPr/>
        </p:nvPicPr>
        <p:blipFill>
          <a:blip r:embed="rId4" cstate="print"/>
          <a:srcRect t="15102" b="13061"/>
          <a:stretch>
            <a:fillRect/>
          </a:stretch>
        </p:blipFill>
        <p:spPr bwMode="auto">
          <a:xfrm rot="5400000">
            <a:off x="-1447801" y="1447801"/>
            <a:ext cx="4876802" cy="1981200"/>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thetorquereport.com/2008_ford_shelby_gt500kr.jpg"/>
          <p:cNvPicPr>
            <a:picLocks noChangeAspect="1" noChangeArrowheads="1"/>
          </p:cNvPicPr>
          <p:nvPr/>
        </p:nvPicPr>
        <p:blipFill>
          <a:blip r:embed="rId2" cstate="print"/>
          <a:srcRect/>
          <a:stretch>
            <a:fillRect/>
          </a:stretch>
        </p:blipFill>
        <p:spPr bwMode="auto">
          <a:xfrm>
            <a:off x="-48381" y="609600"/>
            <a:ext cx="9192381" cy="5791200"/>
          </a:xfrm>
          <a:prstGeom prst="rect">
            <a:avLst/>
          </a:prstGeom>
          <a:noFill/>
        </p:spPr>
      </p:pic>
      <p:sp>
        <p:nvSpPr>
          <p:cNvPr id="13313" name="Rectangle 1"/>
          <p:cNvSpPr>
            <a:spLocks noChangeArrowheads="1"/>
          </p:cNvSpPr>
          <p:nvPr/>
        </p:nvSpPr>
        <p:spPr bwMode="auto">
          <a:xfrm>
            <a:off x="509565" y="0"/>
            <a:ext cx="7986417"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2 Proportion z-test on Number of SUV’s 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Central Bucks South Parking Lot compared to the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parking lots of the Montgomery Mall and the regal 22</a:t>
            </a:r>
            <a:endParaRPr kumimoji="0" lang="en-US" sz="2400" b="0" i="0" u="none" strike="noStrike" cap="none" normalizeH="0" baseline="0" dirty="0" smtClean="0">
              <a:ln>
                <a:noFill/>
              </a:ln>
              <a:solidFill>
                <a:schemeClr val="tx1"/>
              </a:solidFill>
              <a:effectLst/>
              <a:latin typeface="Arial Rounded MT Bold" pitchFamily="34" charset="0"/>
            </a:endParaRPr>
          </a:p>
        </p:txBody>
      </p:sp>
      <p:sp>
        <p:nvSpPr>
          <p:cNvPr id="13314" name="Rectangle 2"/>
          <p:cNvSpPr>
            <a:spLocks noChangeArrowheads="1"/>
          </p:cNvSpPr>
          <p:nvPr/>
        </p:nvSpPr>
        <p:spPr bwMode="auto">
          <a:xfrm>
            <a:off x="0" y="3441680"/>
            <a:ext cx="9379747" cy="34163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sng"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Check</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a:t>
            </a:r>
            <a:r>
              <a:rPr kumimoji="0" lang="en-US" sz="2400" b="0" i="0" u="sng"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State</a:t>
            </a:r>
            <a:endParaRPr kumimoji="0" lang="en-US" sz="2400" b="0" i="0" u="none" strike="noStrike" cap="none" normalizeH="0" baseline="0" dirty="0" smtClean="0">
              <a:ln>
                <a:noFill/>
              </a:ln>
              <a:solidFill>
                <a:srgbClr val="FFC000"/>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2 independent SRS’s			1. 2 Systematic Random </a:t>
            </a:r>
          </a:p>
          <a:p>
            <a:pPr lvl="8" eaLnBrk="0" fontAlgn="base" hangingPunct="0">
              <a:spcBef>
                <a:spcPct val="0"/>
              </a:spcBef>
              <a:spcAft>
                <a:spcPct val="0"/>
              </a:spcAft>
            </a:pPr>
            <a:r>
              <a:rPr lang="en-US" sz="2400" dirty="0" smtClean="0">
                <a:solidFill>
                  <a:srgbClr val="FFC000"/>
                </a:solidFill>
                <a:latin typeface="Arial Rounded MT Bold" pitchFamily="34" charset="0"/>
                <a:ea typeface="Calibri" pitchFamily="34" charset="0"/>
                <a:cs typeface="Times New Roman" pitchFamily="18" charset="0"/>
              </a:rPr>
              <a:t>		</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Samples(independent)</a:t>
            </a:r>
            <a:endParaRPr kumimoji="0" lang="en-US" sz="2400" b="0" i="0" u="none" strike="noStrike" cap="none" normalizeH="0" baseline="0" dirty="0" smtClean="0">
              <a:ln>
                <a:noFill/>
              </a:ln>
              <a:solidFill>
                <a:srgbClr val="FFC000"/>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Arial Unicode MS" pitchFamily="34" charset="-128"/>
                <a:cs typeface="Arial Unicode MS" pitchFamily="34" charset="-128"/>
              </a:rPr>
              <a:t> p̂</a:t>
            </a:r>
            <a:r>
              <a:rPr kumimoji="0" lang="en-US" sz="2400" b="0" i="0" u="none" strike="noStrike" cap="none" normalizeH="0" baseline="-30000" dirty="0" smtClean="0">
                <a:ln>
                  <a:noFill/>
                </a:ln>
                <a:solidFill>
                  <a:srgbClr val="FFC000"/>
                </a:solidFill>
                <a:effectLst/>
                <a:latin typeface="Arial Rounded MT Bold" pitchFamily="34" charset="0"/>
                <a:ea typeface="Arial Unicode MS" pitchFamily="34" charset="-128"/>
                <a:cs typeface="Arial Unicode MS" pitchFamily="34" charset="-128"/>
              </a:rPr>
              <a:t>1 </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10				2.  (43)(.339)= 14.577</a:t>
            </a:r>
            <a:endParaRPr kumimoji="0" lang="en-US" sz="2400" b="0" i="0" u="none" strike="noStrike" cap="none" normalizeH="0" baseline="0" dirty="0" smtClean="0">
              <a:ln>
                <a:noFill/>
              </a:ln>
              <a:solidFill>
                <a:srgbClr val="FFC000"/>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Arial Unicode MS" pitchFamily="34" charset="-128"/>
                <a:cs typeface="Arial Unicode MS" pitchFamily="34" charset="-128"/>
              </a:rPr>
              <a:t>p̂</a:t>
            </a:r>
            <a:r>
              <a:rPr kumimoji="0" lang="en-US" sz="2400" b="0" i="0" u="none" strike="noStrike" cap="none" normalizeH="0" baseline="-30000" dirty="0" smtClean="0">
                <a:ln>
                  <a:noFill/>
                </a:ln>
                <a:solidFill>
                  <a:srgbClr val="FFC000"/>
                </a:solidFill>
                <a:effectLst/>
                <a:latin typeface="Arial Rounded MT Bold" pitchFamily="34" charset="0"/>
                <a:ea typeface="Arial Unicode MS" pitchFamily="34" charset="-128"/>
                <a:cs typeface="Arial Unicode MS" pitchFamily="34" charset="-128"/>
              </a:rPr>
              <a:t>2</a:t>
            </a:r>
            <a:r>
              <a:rPr kumimoji="0" lang="en-US" sz="2400" b="0" i="0" u="none" strike="noStrike" cap="none" normalizeH="0" baseline="0" dirty="0" smtClean="0">
                <a:ln>
                  <a:noFill/>
                </a:ln>
                <a:solidFill>
                  <a:srgbClr val="FFC000"/>
                </a:solidFill>
                <a:effectLst/>
                <a:latin typeface="Arial Rounded MT Bold" pitchFamily="34" charset="0"/>
                <a:ea typeface="Arial Unicode MS" pitchFamily="34" charset="-128"/>
                <a:cs typeface="Arial Unicode MS" pitchFamily="34" charset="-128"/>
              </a:rPr>
              <a:t>) ≥ 10				     (43)(.661) = 28.423</a:t>
            </a:r>
            <a:endParaRPr kumimoji="0" lang="en-US" sz="2400" b="0" i="0" u="none" strike="noStrike" cap="none" normalizeH="0" baseline="0" dirty="0" smtClean="0">
              <a:ln>
                <a:noFill/>
              </a:ln>
              <a:solidFill>
                <a:srgbClr val="FFC000"/>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2</a:t>
            </a:r>
            <a:r>
              <a:rPr kumimoji="0" lang="en-US" sz="2400" b="0" i="0" u="none" strike="noStrike" cap="none" normalizeH="0" baseline="0" dirty="0" smtClean="0">
                <a:ln>
                  <a:noFill/>
                </a:ln>
                <a:solidFill>
                  <a:srgbClr val="FFC000"/>
                </a:solidFill>
                <a:effectLst/>
                <a:latin typeface="Arial Rounded MT Bold" pitchFamily="34" charset="0"/>
                <a:ea typeface="Arial Unicode MS" pitchFamily="34" charset="-128"/>
                <a:cs typeface="Arial Unicode MS" pitchFamily="34" charset="-128"/>
              </a:rPr>
              <a:t> p̂</a:t>
            </a:r>
            <a:r>
              <a:rPr kumimoji="0" lang="en-US" sz="2400" b="0" i="0" u="none" strike="noStrike" cap="none" normalizeH="0" baseline="-30000" dirty="0" smtClean="0">
                <a:ln>
                  <a:noFill/>
                </a:ln>
                <a:solidFill>
                  <a:srgbClr val="FFC000"/>
                </a:solidFill>
                <a:effectLst/>
                <a:latin typeface="Arial Rounded MT Bold" pitchFamily="34" charset="0"/>
                <a:ea typeface="Arial Unicode MS" pitchFamily="34" charset="-128"/>
                <a:cs typeface="Arial Unicode MS" pitchFamily="34" charset="-128"/>
              </a:rPr>
              <a:t>2 </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10				      (84)(.661)= 55.524</a:t>
            </a:r>
            <a:endParaRPr kumimoji="0" lang="en-US" sz="2400" b="0" i="0" u="none" strike="noStrike" cap="none" normalizeH="0" baseline="0" dirty="0" smtClean="0">
              <a:ln>
                <a:noFill/>
              </a:ln>
              <a:solidFill>
                <a:srgbClr val="FFC000"/>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2</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Arial Unicode MS" pitchFamily="34" charset="-128"/>
                <a:cs typeface="Arial Unicode MS" pitchFamily="34" charset="-128"/>
              </a:rPr>
              <a:t> p̂</a:t>
            </a:r>
            <a:r>
              <a:rPr kumimoji="0" lang="en-US" sz="2400" b="0" i="0" u="none" strike="noStrike" cap="none" normalizeH="0" baseline="-30000" dirty="0" smtClean="0">
                <a:ln>
                  <a:noFill/>
                </a:ln>
                <a:solidFill>
                  <a:srgbClr val="FFC000"/>
                </a:solidFill>
                <a:effectLst/>
                <a:latin typeface="Arial Rounded MT Bold" pitchFamily="34" charset="0"/>
                <a:ea typeface="Arial Unicode MS" pitchFamily="34" charset="-128"/>
                <a:cs typeface="Arial Unicode MS" pitchFamily="34" charset="-128"/>
              </a:rPr>
              <a:t>2</a:t>
            </a:r>
            <a:r>
              <a:rPr kumimoji="0" lang="en-US" sz="2400" b="0" i="0" u="none" strike="noStrike" cap="none" normalizeH="0" baseline="0" dirty="0" smtClean="0">
                <a:ln>
                  <a:noFill/>
                </a:ln>
                <a:solidFill>
                  <a:srgbClr val="FFC000"/>
                </a:solidFill>
                <a:effectLst/>
                <a:latin typeface="Arial Rounded MT Bold" pitchFamily="34" charset="0"/>
                <a:ea typeface="Arial Unicode MS" pitchFamily="34" charset="-128"/>
                <a:cs typeface="Arial Unicode MS" pitchFamily="34" charset="-128"/>
              </a:rPr>
              <a:t>) ≥ 10				     (84)(.339) = 28.476</a:t>
            </a:r>
            <a:endParaRPr kumimoji="0" lang="en-US" sz="2400" b="0" i="0" u="none" strike="noStrike" cap="none" normalizeH="0" baseline="0" dirty="0" smtClean="0">
              <a:ln>
                <a:noFill/>
              </a:ln>
              <a:solidFill>
                <a:srgbClr val="FFC000"/>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Population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10(n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3. Population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1</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=430</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
            </a:r>
            <a:b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b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Population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2</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 10(n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2</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Population</a:t>
            </a:r>
            <a:r>
              <a:rPr kumimoji="0" lang="en-US" sz="2400" b="0" i="0" u="none" strike="noStrike" cap="none" normalizeH="0" baseline="-30000" dirty="0" smtClean="0">
                <a:ln>
                  <a:noFill/>
                </a:ln>
                <a:solidFill>
                  <a:srgbClr val="FFC000"/>
                </a:solidFill>
                <a:effectLst/>
                <a:latin typeface="Arial Rounded MT Bold" pitchFamily="34" charset="0"/>
                <a:ea typeface="Calibri" pitchFamily="34" charset="0"/>
                <a:cs typeface="Times New Roman" pitchFamily="18" charset="0"/>
              </a:rPr>
              <a:t>2</a:t>
            </a:r>
            <a:r>
              <a:rPr kumimoji="0" lang="en-US" sz="2400" b="0" i="0" u="none" strike="noStrike" cap="none" normalizeH="0" baseline="0" dirty="0" smtClean="0">
                <a:ln>
                  <a:noFill/>
                </a:ln>
                <a:solidFill>
                  <a:srgbClr val="FFC000"/>
                </a:solidFill>
                <a:effectLst/>
                <a:latin typeface="Arial Rounded MT Bold" pitchFamily="34" charset="0"/>
                <a:ea typeface="Calibri" pitchFamily="34" charset="0"/>
                <a:cs typeface="Times New Roman" pitchFamily="18" charset="0"/>
              </a:rPr>
              <a:t> = 840</a:t>
            </a:r>
            <a:endParaRPr kumimoji="0" lang="en-US" sz="2400" b="0" i="0" u="none" strike="noStrike" cap="none" normalizeH="0" baseline="0" dirty="0" smtClean="0">
              <a:ln>
                <a:noFill/>
              </a:ln>
              <a:solidFill>
                <a:srgbClr val="FFC000"/>
              </a:solidFill>
              <a:effectLst/>
              <a:latin typeface="Arial Rounded MT Bold" pitchFamily="34" charset="0"/>
            </a:endParaRP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automedia.com/NewCarBuyersGuide/photos/2006/Ford/F150%20Super%20Cab/Pickup_Truck/2006_Ford_F150SuperCab_ext_1.jpg"/>
          <p:cNvPicPr>
            <a:picLocks noChangeAspect="1" noChangeArrowheads="1"/>
          </p:cNvPicPr>
          <p:nvPr/>
        </p:nvPicPr>
        <p:blipFill>
          <a:blip r:embed="rId2" cstate="print"/>
          <a:srcRect/>
          <a:stretch>
            <a:fillRect/>
          </a:stretch>
        </p:blipFill>
        <p:spPr bwMode="auto">
          <a:xfrm>
            <a:off x="0" y="457200"/>
            <a:ext cx="9191353" cy="5943600"/>
          </a:xfrm>
          <a:prstGeom prst="rect">
            <a:avLst/>
          </a:prstGeom>
          <a:noFill/>
        </p:spPr>
      </p:pic>
      <p:sp>
        <p:nvSpPr>
          <p:cNvPr id="12293" name="Rectangle 5"/>
          <p:cNvSpPr>
            <a:spLocks noChangeArrowheads="1"/>
          </p:cNvSpPr>
          <p:nvPr/>
        </p:nvSpPr>
        <p:spPr bwMode="auto">
          <a:xfrm>
            <a:off x="228600" y="557481"/>
            <a:ext cx="1704184" cy="132343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Ho: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t>
            </a:r>
            <a:r>
              <a:rPr kumimoji="0" lang="en-US" sz="2000" b="0" i="0" u="none" strike="noStrike" cap="none" normalizeH="0" baseline="-30000" dirty="0" err="1" smtClean="0">
                <a:ln>
                  <a:noFill/>
                </a:ln>
                <a:solidFill>
                  <a:schemeClr val="tx1"/>
                </a:solidFill>
                <a:effectLst/>
                <a:latin typeface="Calibri" pitchFamily="34" charset="0"/>
                <a:ea typeface="Calibri" pitchFamily="34" charset="0"/>
                <a:cs typeface="Times New Roman" pitchFamily="18" charset="0"/>
              </a:rPr>
              <a:t>cbs</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other</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Ha: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t>
            </a:r>
            <a:r>
              <a:rPr kumimoji="0" lang="en-US" sz="2000" b="0" i="0" u="none" strike="noStrike" cap="none" normalizeH="0" baseline="-30000" dirty="0" err="1" smtClean="0">
                <a:ln>
                  <a:noFill/>
                </a:ln>
                <a:solidFill>
                  <a:schemeClr val="tx1"/>
                </a:solidFill>
                <a:effectLst/>
                <a:latin typeface="Calibri" pitchFamily="34" charset="0"/>
                <a:ea typeface="Calibri" pitchFamily="34" charset="0"/>
                <a:cs typeface="Times New Roman" pitchFamily="18" charset="0"/>
              </a:rPr>
              <a:t>cbs</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&lt; P</a:t>
            </a:r>
            <a:r>
              <a:rPr kumimoji="0" lang="en-US" sz="20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other</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Z= </a:t>
            </a:r>
            <a:endParaRPr kumimoji="0" lang="en-US" sz="1800" b="0" i="0" u="none" strike="noStrike" cap="none" normalizeH="0" baseline="0" dirty="0" smtClean="0">
              <a:ln>
                <a:noFill/>
              </a:ln>
              <a:solidFill>
                <a:schemeClr val="tx1"/>
              </a:solidFill>
              <a:effectLst/>
              <a:latin typeface="Arial" pitchFamily="34" charset="0"/>
            </a:endParaRPr>
          </a:p>
        </p:txBody>
      </p:sp>
      <p:sp>
        <p:nvSpPr>
          <p:cNvPr id="12294" name="Rectangle 6"/>
          <p:cNvSpPr>
            <a:spLocks noChangeArrowheads="1"/>
          </p:cNvSpPr>
          <p:nvPr/>
        </p:nvSpPr>
        <p:spPr bwMode="auto">
          <a:xfrm>
            <a:off x="3048000" y="1600200"/>
            <a:ext cx="6096000" cy="43550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Rounded MT Bold" pitchFamily="34" charset="0"/>
                <a:ea typeface="Times New Roman" pitchFamily="18" charset="0"/>
                <a:cs typeface="Times New Roman" pitchFamily="18" charset="0"/>
              </a:rPr>
              <a:t>= -5.145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000" dirty="0" smtClean="0">
              <a:latin typeface="Arial Rounded MT Bold"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000" dirty="0" smtClean="0">
              <a:latin typeface="Arial Rounded MT Bold"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P(z </a:t>
            </a:r>
            <a:r>
              <a:rPr kumimoji="0" lang="en-US" sz="2400" b="0" i="0" u="none" strike="noStrike" cap="none" normalizeH="0" baseline="0" dirty="0" smtClean="0">
                <a:ln>
                  <a:noFill/>
                </a:ln>
                <a:effectLst/>
                <a:latin typeface="Arial Rounded MT Bold" pitchFamily="34" charset="0"/>
                <a:ea typeface="Calibri" pitchFamily="34" charset="0"/>
                <a:cs typeface="Times New Roman" pitchFamily="18" charset="0"/>
              </a:rPr>
              <a:t>&lt;</a:t>
            </a:r>
            <a:r>
              <a:rPr kumimoji="0" lang="en-US" sz="2400" b="1" i="0" u="none" strike="noStrike" cap="none" normalizeH="0" baseline="0" dirty="0" smtClean="0">
                <a:ln>
                  <a:noFill/>
                </a:ln>
                <a:solidFill>
                  <a:schemeClr val="bg1"/>
                </a:solidFill>
                <a:effectLst/>
                <a:latin typeface="Arial Rounded MT Bold" pitchFamily="34" charset="0"/>
                <a:ea typeface="Calibri" pitchFamily="34" charset="0"/>
                <a:cs typeface="Times New Roman" pitchFamily="18" charset="0"/>
              </a:rPr>
              <a:t> </a:t>
            </a:r>
            <a:r>
              <a:rPr kumimoji="0" lang="en-US" sz="2400" b="1" i="0" u="none" strike="noStrike" cap="none" normalizeH="0" baseline="0" dirty="0" smtClean="0">
                <a:ln>
                  <a:noFill/>
                </a:ln>
                <a:effectLst/>
                <a:latin typeface="Arial Rounded MT Bold" pitchFamily="34" charset="0"/>
                <a:ea typeface="Calibri" pitchFamily="34" charset="0"/>
                <a:cs typeface="Times New Roman" pitchFamily="18" charset="0"/>
              </a:rPr>
              <a:t>-5.145</a:t>
            </a: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 = 1.339x10 </a:t>
            </a:r>
            <a:r>
              <a:rPr kumimoji="0" lang="en-US" sz="2400" b="0" i="0" u="none" strike="noStrike" cap="none" normalizeH="0" baseline="30000" dirty="0" smtClean="0">
                <a:ln>
                  <a:noFill/>
                </a:ln>
                <a:solidFill>
                  <a:schemeClr val="tx1"/>
                </a:solidFill>
                <a:effectLst/>
                <a:latin typeface="Arial Rounded MT Bold" pitchFamily="34" charset="0"/>
                <a:ea typeface="Calibri" pitchFamily="34" charset="0"/>
                <a:cs typeface="Times New Roman" pitchFamily="18" charset="0"/>
              </a:rPr>
              <a:t>-7</a:t>
            </a:r>
            <a:endParaRPr kumimoji="0" lang="en-US" sz="2400" b="0" i="0" u="none" strike="noStrike" cap="none" normalizeH="0" baseline="0" dirty="0" smtClean="0">
              <a:ln>
                <a:noFill/>
              </a:ln>
              <a:solidFill>
                <a:schemeClr val="tx1"/>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We reject Ho  because p-value is &lt; .05.</a:t>
            </a:r>
            <a:endParaRPr kumimoji="0" lang="en-US" sz="2400" b="0" i="0" u="none" strike="noStrike" cap="none" normalizeH="0" baseline="0" dirty="0" smtClean="0">
              <a:ln>
                <a:noFill/>
              </a:ln>
              <a:solidFill>
                <a:schemeClr val="tx1"/>
              </a:solidFill>
              <a:effectLst/>
              <a:latin typeface="Arial Rounded MT Bold"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Arial Rounded MT Bold" pitchFamily="34" charset="0"/>
                <a:ea typeface="Calibri" pitchFamily="34" charset="0"/>
                <a:cs typeface="Times New Roman" pitchFamily="18" charset="0"/>
              </a:rPr>
              <a:t>We</a:t>
            </a: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 have sufficient evidence that the number of SUV’s in </a:t>
            </a:r>
            <a:r>
              <a:rPr kumimoji="0" lang="en-US" sz="2400" b="0" i="0" u="none" strike="noStrike" cap="none" normalizeH="0" baseline="0" dirty="0" smtClean="0">
                <a:ln>
                  <a:noFill/>
                </a:ln>
                <a:effectLst/>
                <a:latin typeface="Arial Rounded MT Bold" pitchFamily="34" charset="0"/>
                <a:ea typeface="Calibri" pitchFamily="34" charset="0"/>
                <a:cs typeface="Times New Roman" pitchFamily="18" charset="0"/>
              </a:rPr>
              <a:t>the</a:t>
            </a: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 Central Bucks </a:t>
            </a:r>
            <a:r>
              <a:rPr kumimoji="0" lang="en-US" sz="2400" b="0" i="0" u="none" strike="noStrike" cap="none" normalizeH="0" baseline="0" dirty="0" smtClean="0">
                <a:ln>
                  <a:noFill/>
                </a:ln>
                <a:effectLst/>
                <a:latin typeface="Arial Rounded MT Bold" pitchFamily="34" charset="0"/>
                <a:ea typeface="Calibri" pitchFamily="34" charset="0"/>
                <a:cs typeface="Times New Roman" pitchFamily="18" charset="0"/>
              </a:rPr>
              <a:t>South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Rounded MT Bold" pitchFamily="34" charset="0"/>
                <a:ea typeface="Calibri" pitchFamily="34" charset="0"/>
                <a:cs typeface="Times New Roman" pitchFamily="18" charset="0"/>
              </a:rPr>
              <a:t>Parking lot is less than the Montgomery Mall and the Regal 22.</a:t>
            </a:r>
            <a:endParaRPr kumimoji="0" lang="en-US" sz="2400" b="0" i="0" u="none" strike="noStrike" cap="none" normalizeH="0" baseline="0" dirty="0" smtClean="0">
              <a:ln>
                <a:noFill/>
              </a:ln>
              <a:solidFill>
                <a:schemeClr val="tx1"/>
              </a:solidFill>
              <a:effectLst/>
              <a:latin typeface="Arial Rounded MT Bold" pitchFamily="34" charset="0"/>
            </a:endParaRPr>
          </a:p>
        </p:txBody>
      </p:sp>
      <p:sp>
        <p:nvSpPr>
          <p:cNvPr id="122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95"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2171700" cy="876300"/>
          </a:xfrm>
          <a:prstGeom prst="rect">
            <a:avLst/>
          </a:prstGeom>
          <a:noFill/>
        </p:spPr>
      </p:pic>
      <p:sp>
        <p:nvSpPr>
          <p:cNvPr id="1229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97"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2171700" cy="876300"/>
          </a:xfrm>
          <a:prstGeom prst="rect">
            <a:avLst/>
          </a:prstGeom>
          <a:noFill/>
        </p:spPr>
      </p:pic>
      <p:sp>
        <p:nvSpPr>
          <p:cNvPr id="1230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99" name="Picture 1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2171700" cy="876300"/>
          </a:xfrm>
          <a:prstGeom prst="rect">
            <a:avLst/>
          </a:prstGeom>
          <a:noFill/>
        </p:spPr>
      </p:pic>
      <p:sp>
        <p:nvSpPr>
          <p:cNvPr id="1230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301"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2171700" cy="876300"/>
          </a:xfrm>
          <a:prstGeom prst="rect">
            <a:avLst/>
          </a:prstGeom>
          <a:noFill/>
        </p:spPr>
      </p:pic>
      <p:sp>
        <p:nvSpPr>
          <p:cNvPr id="1230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303" name="Picture 1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38200" y="1371600"/>
            <a:ext cx="2171700" cy="876300"/>
          </a:xfrm>
          <a:prstGeom prst="rect">
            <a:avLst/>
          </a:prstGeom>
          <a:solidFill>
            <a:schemeClr val="tx1"/>
          </a:solidFill>
          <a:ln>
            <a:noFill/>
          </a:ln>
        </p:spPr>
      </p:pic>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gearcrave.com/wp-content/uploads/2008/05/2009_chevy-camaro_msp_05212008.jpg"/>
          <p:cNvPicPr>
            <a:picLocks noChangeAspect="1" noChangeArrowheads="1"/>
          </p:cNvPicPr>
          <p:nvPr/>
        </p:nvPicPr>
        <p:blipFill>
          <a:blip r:embed="rId2" cstate="print"/>
          <a:srcRect/>
          <a:stretch>
            <a:fillRect/>
          </a:stretch>
        </p:blipFill>
        <p:spPr bwMode="auto">
          <a:xfrm>
            <a:off x="0" y="1219200"/>
            <a:ext cx="9251285" cy="4495800"/>
          </a:xfrm>
          <a:prstGeom prst="rect">
            <a:avLst/>
          </a:prstGeom>
          <a:noFill/>
        </p:spPr>
      </p:pic>
      <p:sp>
        <p:nvSpPr>
          <p:cNvPr id="11270" name="Rectangle 6"/>
          <p:cNvSpPr>
            <a:spLocks noChangeArrowheads="1"/>
          </p:cNvSpPr>
          <p:nvPr/>
        </p:nvSpPr>
        <p:spPr bwMode="auto">
          <a:xfrm>
            <a:off x="2855857" y="-63787"/>
            <a:ext cx="3432285"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Confidence Interval</a:t>
            </a:r>
            <a:endParaRPr kumimoji="0" lang="en-US" sz="3200" b="0" i="0" u="none" strike="noStrike" cap="none" normalizeH="0" baseline="0" dirty="0" smtClean="0">
              <a:ln>
                <a:noFill/>
              </a:ln>
              <a:solidFill>
                <a:schemeClr val="tx1"/>
              </a:solidFill>
              <a:effectLst/>
              <a:latin typeface="Arial" pitchFamily="34" charset="0"/>
            </a:endParaRPr>
          </a:p>
        </p:txBody>
      </p:sp>
      <p:sp>
        <p:nvSpPr>
          <p:cNvPr id="9" name="Rectangle 8"/>
          <p:cNvSpPr/>
          <p:nvPr/>
        </p:nvSpPr>
        <p:spPr>
          <a:xfrm>
            <a:off x="685800" y="838200"/>
            <a:ext cx="970137" cy="369332"/>
          </a:xfrm>
          <a:prstGeom prst="rect">
            <a:avLst/>
          </a:prstGeom>
        </p:spPr>
        <p:txBody>
          <a:bodyPr wrap="none">
            <a:spAutoFit/>
          </a:bodyPr>
          <a:lstStyle/>
          <a:p>
            <a:r>
              <a:rPr lang="en-US" dirty="0" smtClean="0"/>
              <a:t>(p̂</a:t>
            </a:r>
            <a:r>
              <a:rPr lang="en-US" baseline="-25000" dirty="0" smtClean="0"/>
              <a:t>1</a:t>
            </a:r>
            <a:r>
              <a:rPr lang="en-US" dirty="0" smtClean="0"/>
              <a:t>- p̂</a:t>
            </a:r>
            <a:r>
              <a:rPr lang="en-US" baseline="-25000" dirty="0" smtClean="0"/>
              <a:t>2</a:t>
            </a:r>
            <a:r>
              <a:rPr lang="en-US" dirty="0" smtClean="0"/>
              <a:t>) </a:t>
            </a:r>
            <a:endParaRPr lang="en-US" dirty="0"/>
          </a:p>
        </p:txBody>
      </p:sp>
      <p:sp>
        <p:nvSpPr>
          <p:cNvPr id="10" name="Rectangle 9"/>
          <p:cNvSpPr/>
          <p:nvPr/>
        </p:nvSpPr>
        <p:spPr>
          <a:xfrm>
            <a:off x="1524000" y="838200"/>
            <a:ext cx="644728" cy="369332"/>
          </a:xfrm>
          <a:prstGeom prst="rect">
            <a:avLst/>
          </a:prstGeom>
        </p:spPr>
        <p:txBody>
          <a:bodyPr wrap="none">
            <a:spAutoFit/>
          </a:bodyPr>
          <a:lstStyle/>
          <a:p>
            <a:r>
              <a:rPr lang="en-US" dirty="0" smtClean="0"/>
              <a:t>± z* </a:t>
            </a:r>
            <a:endParaRPr lang="en-US" dirty="0"/>
          </a:p>
        </p:txBody>
      </p:sp>
      <p:sp>
        <p:nvSpPr>
          <p:cNvPr id="11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71"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57400" y="838200"/>
            <a:ext cx="1457325" cy="695325"/>
          </a:xfrm>
          <a:prstGeom prst="rect">
            <a:avLst/>
          </a:prstGeom>
          <a:solidFill>
            <a:schemeClr val="tx1"/>
          </a:solidFill>
        </p:spPr>
      </p:pic>
      <p:sp>
        <p:nvSpPr>
          <p:cNvPr id="1127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273"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33800" y="914400"/>
            <a:ext cx="1276350" cy="628650"/>
          </a:xfrm>
          <a:prstGeom prst="rect">
            <a:avLst/>
          </a:prstGeom>
          <a:solidFill>
            <a:schemeClr val="tx1"/>
          </a:solidFill>
        </p:spPr>
      </p:pic>
      <p:sp>
        <p:nvSpPr>
          <p:cNvPr id="15" name="Rectangle 14"/>
          <p:cNvSpPr/>
          <p:nvPr/>
        </p:nvSpPr>
        <p:spPr>
          <a:xfrm>
            <a:off x="5257800" y="838200"/>
            <a:ext cx="1845377" cy="369332"/>
          </a:xfrm>
          <a:prstGeom prst="rect">
            <a:avLst/>
          </a:prstGeom>
        </p:spPr>
        <p:txBody>
          <a:bodyPr wrap="none">
            <a:spAutoFit/>
          </a:bodyPr>
          <a:lstStyle/>
          <a:p>
            <a:r>
              <a:rPr lang="en-US" dirty="0" smtClean="0"/>
              <a:t>= (-.432, -.2064)</a:t>
            </a:r>
            <a:endParaRPr lang="en-US" dirty="0"/>
          </a:p>
        </p:txBody>
      </p:sp>
      <p:sp>
        <p:nvSpPr>
          <p:cNvPr id="11275" name="Rectangle 11"/>
          <p:cNvSpPr>
            <a:spLocks noChangeArrowheads="1"/>
          </p:cNvSpPr>
          <p:nvPr/>
        </p:nvSpPr>
        <p:spPr bwMode="auto">
          <a:xfrm>
            <a:off x="0" y="4795897"/>
            <a:ext cx="8529323" cy="206210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Arial Rounded MT Bold" pitchFamily="34" charset="0"/>
                <a:ea typeface="Arial Unicode MS" pitchFamily="34" charset="-128"/>
                <a:cs typeface="Arial Unicode MS" pitchFamily="34" charset="-128"/>
              </a:rPr>
              <a:t>We are 95% confident that the difference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Arial Rounded MT Bold" pitchFamily="34" charset="0"/>
                <a:ea typeface="Arial Unicode MS" pitchFamily="34" charset="-128"/>
                <a:cs typeface="Arial Unicode MS" pitchFamily="34" charset="-128"/>
              </a:rPr>
              <a:t>between proportions of CB South and the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Arial Rounded MT Bold" pitchFamily="34" charset="0"/>
                <a:ea typeface="Arial Unicode MS" pitchFamily="34" charset="-128"/>
                <a:cs typeface="Arial Unicode MS" pitchFamily="34" charset="-128"/>
              </a:rPr>
              <a:t>other parking lots</a:t>
            </a:r>
            <a:r>
              <a:rPr kumimoji="0" lang="en-US" sz="3200" b="0" i="0" u="none" strike="noStrike" cap="none" normalizeH="0" dirty="0" smtClean="0">
                <a:ln>
                  <a:noFill/>
                </a:ln>
                <a:solidFill>
                  <a:schemeClr val="tx1"/>
                </a:solidFill>
                <a:effectLst/>
                <a:latin typeface="Arial Rounded MT Bold" pitchFamily="34" charset="0"/>
                <a:ea typeface="Arial Unicode MS" pitchFamily="34" charset="-128"/>
                <a:cs typeface="Arial Unicode MS" pitchFamily="34" charset="-128"/>
              </a:rPr>
              <a:t> </a:t>
            </a:r>
            <a:r>
              <a:rPr kumimoji="0" lang="en-US" sz="3200" b="0" i="0" u="none" strike="noStrike" cap="none" normalizeH="0" baseline="0" dirty="0" smtClean="0">
                <a:ln>
                  <a:noFill/>
                </a:ln>
                <a:solidFill>
                  <a:schemeClr val="tx1"/>
                </a:solidFill>
                <a:effectLst/>
                <a:latin typeface="Arial Rounded MT Bold" pitchFamily="34" charset="0"/>
                <a:ea typeface="Arial Unicode MS" pitchFamily="34" charset="-128"/>
                <a:cs typeface="Arial Unicode MS" pitchFamily="34" charset="-128"/>
              </a:rPr>
              <a:t>is between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Arial Rounded MT Bold" pitchFamily="34" charset="0"/>
                <a:ea typeface="Arial Unicode MS" pitchFamily="34" charset="-128"/>
                <a:cs typeface="Arial Unicode MS" pitchFamily="34" charset="-128"/>
              </a:rPr>
              <a:t>-.4392 and -.2064.</a:t>
            </a:r>
            <a:endParaRPr kumimoji="0" lang="en-US" sz="3200" b="0" i="0" u="none" strike="noStrike" cap="none" normalizeH="0" baseline="0" dirty="0" smtClean="0">
              <a:ln>
                <a:noFill/>
              </a:ln>
              <a:solidFill>
                <a:schemeClr val="tx1"/>
              </a:solidFill>
              <a:effectLst/>
              <a:latin typeface="Arial Rounded MT Bold" pitchFamily="34" charset="0"/>
            </a:endParaRP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mitsubishipic.com/mitsubishi/car/pictures/2010/02/photos-mitsubishi-lancer-evolution-x1263180002.jpg"/>
          <p:cNvPicPr>
            <a:picLocks noChangeAspect="1" noChangeArrowheads="1"/>
          </p:cNvPicPr>
          <p:nvPr/>
        </p:nvPicPr>
        <p:blipFill>
          <a:blip r:embed="rId2" cstate="print"/>
          <a:srcRect/>
          <a:stretch>
            <a:fillRect/>
          </a:stretch>
        </p:blipFill>
        <p:spPr bwMode="auto">
          <a:xfrm>
            <a:off x="533400" y="0"/>
            <a:ext cx="8077200" cy="6843591"/>
          </a:xfrm>
          <a:prstGeom prst="rect">
            <a:avLst/>
          </a:prstGeom>
          <a:noFill/>
        </p:spPr>
      </p:pic>
      <p:sp>
        <p:nvSpPr>
          <p:cNvPr id="3" name="TextBox 2"/>
          <p:cNvSpPr txBox="1"/>
          <p:nvPr/>
        </p:nvSpPr>
        <p:spPr>
          <a:xfrm>
            <a:off x="5181600" y="685800"/>
            <a:ext cx="3200400" cy="3785652"/>
          </a:xfrm>
          <a:prstGeom prst="rect">
            <a:avLst/>
          </a:prstGeom>
          <a:noFill/>
        </p:spPr>
        <p:txBody>
          <a:bodyPr wrap="square" rtlCol="0">
            <a:spAutoFit/>
          </a:bodyPr>
          <a:lstStyle/>
          <a:p>
            <a:r>
              <a:rPr lang="en-US" sz="2000" dirty="0" smtClean="0">
                <a:solidFill>
                  <a:srgbClr val="92D050"/>
                </a:solidFill>
                <a:latin typeface="Arial Rounded MT Bold" pitchFamily="34" charset="0"/>
                <a:cs typeface="Arial" pitchFamily="34" charset="0"/>
              </a:rPr>
              <a:t>Our project is about the make, model, and style of cars in the Central Bucks parking lot and the parking lots of Regal 22 and the Montgomery Mall.  We are also going to be looking at the makes of the cars, specifically if it is an import or an American made car</a:t>
            </a:r>
            <a:r>
              <a:rPr lang="en-US" sz="2000" dirty="0" smtClean="0">
                <a:solidFill>
                  <a:schemeClr val="bg1"/>
                </a:solidFill>
                <a:latin typeface="Arial Rounded MT Bold" pitchFamily="34" charset="0"/>
                <a:cs typeface="Arial" pitchFamily="34" charset="0"/>
              </a:rPr>
              <a:t>.</a:t>
            </a:r>
            <a:endParaRPr lang="en-US" sz="2000" dirty="0">
              <a:solidFill>
                <a:schemeClr val="bg1"/>
              </a:solidFill>
              <a:latin typeface="Arial Rounded MT Bold" pitchFamily="34" charset="0"/>
              <a:cs typeface="Arial" pitchFamily="34" charset="0"/>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silveradochevy.info/images/2010/02/2007-chevy-silverado-truck.jpg"/>
          <p:cNvPicPr>
            <a:picLocks noChangeAspect="1" noChangeArrowheads="1"/>
          </p:cNvPicPr>
          <p:nvPr/>
        </p:nvPicPr>
        <p:blipFill>
          <a:blip r:embed="rId2" cstate="print"/>
          <a:srcRect/>
          <a:stretch>
            <a:fillRect/>
          </a:stretch>
        </p:blipFill>
        <p:spPr bwMode="auto">
          <a:xfrm>
            <a:off x="0" y="762000"/>
            <a:ext cx="9152435" cy="5334000"/>
          </a:xfrm>
          <a:prstGeom prst="rect">
            <a:avLst/>
          </a:prstGeom>
          <a:noFill/>
        </p:spPr>
      </p:pic>
      <p:sp>
        <p:nvSpPr>
          <p:cNvPr id="1024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Chi</a:t>
            </a:r>
            <a:r>
              <a:rPr kumimoji="0" lang="en-US" sz="2000" b="0" i="0" u="none" strike="noStrike" cap="none" normalizeH="0" baseline="30000" smtClean="0">
                <a:ln>
                  <a:noFill/>
                </a:ln>
                <a:solidFill>
                  <a:schemeClr val="tx1"/>
                </a:solidFill>
                <a:effectLst/>
                <a:latin typeface="Calibri" pitchFamily="34" charset="0"/>
                <a:ea typeface="Calibri" pitchFamily="34" charset="0"/>
                <a:cs typeface="Times New Roman" pitchFamily="18" charset="0"/>
              </a:rPr>
              <a:t>2</a:t>
            </a:r>
            <a:r>
              <a:rPr kumimoji="0" lang="en-US" sz="2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Goodness of fit test on the style of cars</a:t>
            </a:r>
            <a:endParaRPr kumimoji="0" lang="en-US" sz="1800" b="0" i="0" u="none" strike="noStrike" cap="none" normalizeH="0" baseline="0" smtClean="0">
              <a:ln>
                <a:noFill/>
              </a:ln>
              <a:solidFill>
                <a:schemeClr val="tx1"/>
              </a:solidFill>
              <a:effectLst/>
              <a:latin typeface="Arial" pitchFamily="34" charset="0"/>
            </a:endParaRPr>
          </a:p>
        </p:txBody>
      </p:sp>
      <p:sp>
        <p:nvSpPr>
          <p:cNvPr id="4" name="Rectangle 3"/>
          <p:cNvSpPr/>
          <p:nvPr/>
        </p:nvSpPr>
        <p:spPr>
          <a:xfrm>
            <a:off x="0" y="457200"/>
            <a:ext cx="4572000" cy="1477328"/>
          </a:xfrm>
          <a:prstGeom prst="rect">
            <a:avLst/>
          </a:prstGeom>
        </p:spPr>
        <p:txBody>
          <a:bodyPr>
            <a:spAutoFit/>
          </a:bodyPr>
          <a:lstStyle/>
          <a:p>
            <a:r>
              <a:rPr lang="en-US" u="sng" dirty="0" smtClean="0"/>
              <a:t>State</a:t>
            </a:r>
            <a:r>
              <a:rPr lang="en-US" dirty="0" smtClean="0"/>
              <a:t>		</a:t>
            </a:r>
            <a:r>
              <a:rPr lang="en-US" u="sng" dirty="0" smtClean="0"/>
              <a:t>Check</a:t>
            </a:r>
            <a:endParaRPr lang="en-US" dirty="0" smtClean="0"/>
          </a:p>
          <a:p>
            <a:pPr lvl="0"/>
            <a:r>
              <a:rPr lang="en-US" dirty="0" smtClean="0"/>
              <a:t>SRS						1.  Systematic random Sample</a:t>
            </a:r>
          </a:p>
          <a:p>
            <a:pPr lvl="0"/>
            <a:r>
              <a:rPr lang="en-US" dirty="0" smtClean="0"/>
              <a:t>All counts (expected) ≥ 5	2.  92.8 ≥ 5</a:t>
            </a:r>
            <a:endParaRPr lang="en-US" dirty="0"/>
          </a:p>
        </p:txBody>
      </p:sp>
      <p:sp>
        <p:nvSpPr>
          <p:cNvPr id="5" name="Rectangle 4"/>
          <p:cNvSpPr/>
          <p:nvPr/>
        </p:nvSpPr>
        <p:spPr>
          <a:xfrm>
            <a:off x="4572000" y="609600"/>
            <a:ext cx="4572000" cy="1754326"/>
          </a:xfrm>
          <a:prstGeom prst="rect">
            <a:avLst/>
          </a:prstGeom>
        </p:spPr>
        <p:txBody>
          <a:bodyPr>
            <a:spAutoFit/>
          </a:bodyPr>
          <a:lstStyle/>
          <a:p>
            <a:r>
              <a:rPr lang="en-US" dirty="0" smtClean="0"/>
              <a:t>Ho:  The observed frequency distribution of styles of c</a:t>
            </a:r>
            <a:r>
              <a:rPr lang="en-US" b="1" dirty="0" smtClean="0"/>
              <a:t>a</a:t>
            </a:r>
            <a:r>
              <a:rPr lang="en-US" dirty="0" smtClean="0"/>
              <a:t>rs fits the </a:t>
            </a:r>
            <a:r>
              <a:rPr lang="en-US" smtClean="0"/>
              <a:t>expected frequency distribution</a:t>
            </a:r>
            <a:r>
              <a:rPr lang="en-US" dirty="0" smtClean="0"/>
              <a:t>.</a:t>
            </a:r>
          </a:p>
          <a:p>
            <a:r>
              <a:rPr lang="en-US" dirty="0" smtClean="0"/>
              <a:t>Ha:  The observed frequency distribution of styles of cars does not fit the expected frequency distribution.</a:t>
            </a:r>
            <a:endParaRPr lang="en-US" dirty="0"/>
          </a:p>
        </p:txBody>
      </p:sp>
      <p:graphicFrame>
        <p:nvGraphicFramePr>
          <p:cNvPr id="6" name="Table 5"/>
          <p:cNvGraphicFramePr>
            <a:graphicFrameLocks noGrp="1"/>
          </p:cNvGraphicFramePr>
          <p:nvPr/>
        </p:nvGraphicFramePr>
        <p:xfrm>
          <a:off x="304801" y="3236214"/>
          <a:ext cx="7315200" cy="802386"/>
        </p:xfrm>
        <a:graphic>
          <a:graphicData uri="http://schemas.openxmlformats.org/drawingml/2006/table">
            <a:tbl>
              <a:tblPr/>
              <a:tblGrid>
                <a:gridCol w="1462887"/>
                <a:gridCol w="1462887"/>
                <a:gridCol w="1462887"/>
                <a:gridCol w="1462887"/>
                <a:gridCol w="1463652"/>
              </a:tblGrid>
              <a:tr h="401193">
                <a:tc>
                  <a:txBody>
                    <a:bodyPr/>
                    <a:lstStyle/>
                    <a:p>
                      <a:pPr marL="0" marR="0">
                        <a:lnSpc>
                          <a:spcPct val="115000"/>
                        </a:lnSpc>
                        <a:spcBef>
                          <a:spcPts val="0"/>
                        </a:spcBef>
                        <a:spcAft>
                          <a:spcPts val="0"/>
                        </a:spcAft>
                      </a:pPr>
                      <a:r>
                        <a:rPr lang="en-US" sz="1100" dirty="0">
                          <a:latin typeface="Calibri"/>
                          <a:ea typeface="Calibri"/>
                          <a:cs typeface="Times New Roman"/>
                        </a:rPr>
                        <a:t>Trucks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alibri"/>
                          <a:ea typeface="Calibri"/>
                          <a:cs typeface="Times New Roman"/>
                        </a:rPr>
                        <a:t>Sedans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alibri"/>
                          <a:ea typeface="Calibri"/>
                          <a:cs typeface="Times New Roman"/>
                        </a:rPr>
                        <a:t>SUV’s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chemeClr val="tx1"/>
                          </a:solidFill>
                          <a:latin typeface="Calibri"/>
                          <a:ea typeface="Calibri"/>
                          <a:cs typeface="Times New Roman"/>
                        </a:rPr>
                        <a:t>Vans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latin typeface="Calibri"/>
                          <a:ea typeface="Calibri"/>
                          <a:cs typeface="Times New Roman"/>
                        </a:rPr>
                        <a:t>Coupes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193">
                <a:tc>
                  <a:txBody>
                    <a:bodyPr/>
                    <a:lstStyle/>
                    <a:p>
                      <a:pPr marL="0" marR="0">
                        <a:lnSpc>
                          <a:spcPct val="115000"/>
                        </a:lnSpc>
                        <a:spcBef>
                          <a:spcPts val="0"/>
                        </a:spcBef>
                        <a:spcAft>
                          <a:spcPts val="0"/>
                        </a:spcAft>
                      </a:pPr>
                      <a:r>
                        <a:rPr lang="en-US" sz="1100">
                          <a:latin typeface="Calibri"/>
                          <a:ea typeface="Calibri"/>
                          <a:cs typeface="Times New Roman"/>
                        </a:rPr>
                        <a:t>92.8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alibri"/>
                          <a:ea typeface="Calibri"/>
                          <a:cs typeface="Times New Roman"/>
                        </a:rPr>
                        <a:t>92.8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alibri"/>
                          <a:ea typeface="Calibri"/>
                          <a:cs typeface="Times New Roman"/>
                        </a:rPr>
                        <a:t>92.8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alibri"/>
                          <a:ea typeface="Calibri"/>
                          <a:cs typeface="Times New Roman"/>
                        </a:rPr>
                        <a:t>92.8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latin typeface="Calibri"/>
                          <a:ea typeface="Calibri"/>
                          <a:cs typeface="Times New Roman"/>
                        </a:rPr>
                        <a:t>92.8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304800" y="2514600"/>
          <a:ext cx="7391401" cy="609600"/>
        </p:xfrm>
        <a:graphic>
          <a:graphicData uri="http://schemas.openxmlformats.org/drawingml/2006/table">
            <a:tbl>
              <a:tblPr/>
              <a:tblGrid>
                <a:gridCol w="1478126"/>
                <a:gridCol w="1478126"/>
                <a:gridCol w="1478126"/>
                <a:gridCol w="1478126"/>
                <a:gridCol w="1478897"/>
              </a:tblGrid>
              <a:tr h="304800">
                <a:tc>
                  <a:txBody>
                    <a:bodyPr/>
                    <a:lstStyle/>
                    <a:p>
                      <a:pPr marL="0" marR="0">
                        <a:lnSpc>
                          <a:spcPct val="115000"/>
                        </a:lnSpc>
                        <a:spcBef>
                          <a:spcPts val="0"/>
                        </a:spcBef>
                        <a:spcAft>
                          <a:spcPts val="0"/>
                        </a:spcAft>
                      </a:pPr>
                      <a:r>
                        <a:rPr lang="en-US" sz="1100" dirty="0">
                          <a:solidFill>
                            <a:schemeClr val="tx1"/>
                          </a:solidFill>
                          <a:latin typeface="Calibri"/>
                          <a:ea typeface="Calibri"/>
                          <a:cs typeface="Times New Roman"/>
                        </a:rPr>
                        <a:t>Trucks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Sedans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SUV’s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Vans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Coupes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234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solidFill>
                            <a:schemeClr val="tx1"/>
                          </a:solidFill>
                          <a:latin typeface="Calibri"/>
                          <a:ea typeface="Calibri"/>
                          <a:cs typeface="Times New Roman"/>
                        </a:rPr>
                        <a:t>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chemeClr val="tx1"/>
                          </a:solidFill>
                          <a:latin typeface="Calibri"/>
                          <a:ea typeface="Calibri"/>
                          <a:cs typeface="Times New Roman"/>
                        </a:rPr>
                        <a:t>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solidFill>
                            <a:schemeClr val="tx1"/>
                          </a:solidFill>
                          <a:latin typeface="Calibri"/>
                          <a:ea typeface="Calibri"/>
                          <a:cs typeface="Times New Roman"/>
                        </a:rPr>
                        <a:t>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42" name="Rectangle 2"/>
          <p:cNvSpPr>
            <a:spLocks noChangeArrowheads="1"/>
          </p:cNvSpPr>
          <p:nvPr/>
        </p:nvSpPr>
        <p:spPr bwMode="auto">
          <a:xfrm>
            <a:off x="0" y="2057400"/>
            <a:ext cx="708848"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Expected</a:t>
            </a:r>
            <a:endParaRPr kumimoji="0" lang="en-US" sz="900" b="0" i="0" u="none" strike="noStrike" cap="none" normalizeH="0" baseline="0" dirty="0" smtClean="0">
              <a:ln>
                <a:noFill/>
              </a:ln>
              <a:solidFill>
                <a:schemeClr val="tx1"/>
              </a:solidFill>
              <a:effectLst/>
              <a:latin typeface="Arial" pitchFamily="34" charset="0"/>
            </a:endParaRPr>
          </a:p>
        </p:txBody>
      </p:sp>
      <p:sp>
        <p:nvSpPr>
          <p:cNvPr id="39" name="Rectangle 38"/>
          <p:cNvSpPr/>
          <p:nvPr/>
        </p:nvSpPr>
        <p:spPr>
          <a:xfrm>
            <a:off x="228600" y="4876800"/>
            <a:ext cx="7696200" cy="369332"/>
          </a:xfrm>
          <a:prstGeom prst="rect">
            <a:avLst/>
          </a:prstGeom>
        </p:spPr>
        <p:txBody>
          <a:bodyPr wrap="square">
            <a:spAutoFit/>
          </a:bodyPr>
          <a:lstStyle/>
          <a:p>
            <a:r>
              <a:rPr lang="en-US" dirty="0" smtClean="0"/>
              <a:t>X2 = ∑                         =            +               +…= 356.379 </a:t>
            </a:r>
            <a:endParaRPr lang="en-US" dirty="0"/>
          </a:p>
        </p:txBody>
      </p:sp>
      <p:sp>
        <p:nvSpPr>
          <p:cNvPr id="22558"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60" name="Rectangle 3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59" name="Picture 3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4953000"/>
            <a:ext cx="1428750" cy="371475"/>
          </a:xfrm>
          <a:prstGeom prst="rect">
            <a:avLst/>
          </a:prstGeom>
          <a:solidFill>
            <a:schemeClr val="tx1"/>
          </a:solidFill>
        </p:spPr>
      </p:pic>
      <p:sp>
        <p:nvSpPr>
          <p:cNvPr id="22562" name="Rectangle 3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61" name="Picture 3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819400" y="4953000"/>
            <a:ext cx="609600" cy="381000"/>
          </a:xfrm>
          <a:prstGeom prst="rect">
            <a:avLst/>
          </a:prstGeom>
          <a:solidFill>
            <a:schemeClr val="tx1"/>
          </a:solidFill>
        </p:spPr>
      </p:pic>
      <p:sp>
        <p:nvSpPr>
          <p:cNvPr id="22565" name="Rectangle 3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64" name="Picture 3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657600" y="4953000"/>
            <a:ext cx="876300" cy="381000"/>
          </a:xfrm>
          <a:prstGeom prst="rect">
            <a:avLst/>
          </a:prstGeom>
          <a:solidFill>
            <a:schemeClr val="tx1"/>
          </a:solidFill>
        </p:spPr>
      </p:pic>
      <p:sp>
        <p:nvSpPr>
          <p:cNvPr id="22566" name="Rectangle 38"/>
          <p:cNvSpPr>
            <a:spLocks noChangeArrowheads="1"/>
          </p:cNvSpPr>
          <p:nvPr/>
        </p:nvSpPr>
        <p:spPr bwMode="auto">
          <a:xfrm>
            <a:off x="4876800" y="5410200"/>
            <a:ext cx="341632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P=(x</a:t>
            </a:r>
            <a:r>
              <a:rPr kumimoji="0" lang="en-US"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2</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&gt; 356.379|df=4) = 7.35x10</a:t>
            </a:r>
            <a:r>
              <a:rPr kumimoji="0" lang="en-US"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-76</a:t>
            </a:r>
            <a:endParaRPr kumimoji="0" lang="en-US" b="0" i="0" u="none" strike="noStrike" cap="none" normalizeH="0" baseline="0" dirty="0" smtClean="0">
              <a:ln>
                <a:noFill/>
              </a:ln>
              <a:solidFill>
                <a:schemeClr val="tx1"/>
              </a:solidFill>
              <a:effectLst/>
              <a:latin typeface="Arial" pitchFamily="34" charset="0"/>
            </a:endParaRPr>
          </a:p>
        </p:txBody>
      </p:sp>
      <p:sp>
        <p:nvSpPr>
          <p:cNvPr id="51" name="Rectangle 50"/>
          <p:cNvSpPr/>
          <p:nvPr/>
        </p:nvSpPr>
        <p:spPr>
          <a:xfrm>
            <a:off x="0" y="6019799"/>
            <a:ext cx="9144000" cy="923330"/>
          </a:xfrm>
          <a:prstGeom prst="rect">
            <a:avLst/>
          </a:prstGeom>
        </p:spPr>
        <p:txBody>
          <a:bodyPr wrap="square">
            <a:spAutoFit/>
          </a:bodyPr>
          <a:lstStyle/>
          <a:p>
            <a:r>
              <a:rPr lang="en-US" dirty="0" smtClean="0"/>
              <a:t>We reject Ho because p-value is &lt; .05.</a:t>
            </a:r>
          </a:p>
          <a:p>
            <a:r>
              <a:rPr lang="en-US" dirty="0" smtClean="0"/>
              <a:t>We have sufficient evidence that the observed frequency distribution of styles of cars does not fit the expected frequency distribution</a:t>
            </a:r>
            <a:endParaRPr lang="en-US" dirty="0"/>
          </a:p>
        </p:txBody>
      </p:sp>
      <p:sp>
        <p:nvSpPr>
          <p:cNvPr id="52" name="Rectangle 2"/>
          <p:cNvSpPr>
            <a:spLocks noChangeArrowheads="1"/>
          </p:cNvSpPr>
          <p:nvPr/>
        </p:nvSpPr>
        <p:spPr bwMode="auto">
          <a:xfrm>
            <a:off x="152400" y="4114800"/>
            <a:ext cx="73449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Observed</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cartradeindia.com/images/news/hummer_de06.jpg"/>
          <p:cNvPicPr>
            <a:picLocks noChangeAspect="1" noChangeArrowheads="1"/>
          </p:cNvPicPr>
          <p:nvPr/>
        </p:nvPicPr>
        <p:blipFill>
          <a:blip r:embed="rId2" cstate="print"/>
          <a:srcRect/>
          <a:stretch>
            <a:fillRect/>
          </a:stretch>
        </p:blipFill>
        <p:spPr bwMode="auto">
          <a:xfrm>
            <a:off x="0" y="418563"/>
            <a:ext cx="9144000" cy="6096000"/>
          </a:xfrm>
          <a:prstGeom prst="rect">
            <a:avLst/>
          </a:prstGeom>
          <a:noFill/>
        </p:spPr>
      </p:pic>
      <p:sp>
        <p:nvSpPr>
          <p:cNvPr id="3" name="TextBox 2"/>
          <p:cNvSpPr txBox="1"/>
          <p:nvPr/>
        </p:nvSpPr>
        <p:spPr>
          <a:xfrm>
            <a:off x="1676400" y="0"/>
            <a:ext cx="5410200" cy="381000"/>
          </a:xfrm>
          <a:prstGeom prst="rect">
            <a:avLst/>
          </a:prstGeom>
          <a:noFill/>
        </p:spPr>
        <p:txBody>
          <a:bodyPr wrap="square" rtlCol="0">
            <a:spAutoFit/>
          </a:bodyPr>
          <a:lstStyle/>
          <a:p>
            <a:pPr algn="ctr"/>
            <a:r>
              <a:rPr lang="en-US" dirty="0" smtClean="0"/>
              <a:t>Our Thoughts</a:t>
            </a:r>
            <a:endParaRPr lang="en-US" dirty="0"/>
          </a:p>
        </p:txBody>
      </p:sp>
      <p:sp>
        <p:nvSpPr>
          <p:cNvPr id="4" name="TextBox 3"/>
          <p:cNvSpPr txBox="1"/>
          <p:nvPr/>
        </p:nvSpPr>
        <p:spPr>
          <a:xfrm>
            <a:off x="228600" y="762000"/>
            <a:ext cx="2971800" cy="3693319"/>
          </a:xfrm>
          <a:prstGeom prst="rect">
            <a:avLst/>
          </a:prstGeom>
          <a:noFill/>
        </p:spPr>
        <p:txBody>
          <a:bodyPr wrap="square" rtlCol="0">
            <a:spAutoFit/>
          </a:bodyPr>
          <a:lstStyle/>
          <a:p>
            <a:pPr>
              <a:buFont typeface="Wingdings" pitchFamily="2" charset="2"/>
              <a:buChar char="v"/>
            </a:pPr>
            <a:r>
              <a:rPr lang="en-US" dirty="0" smtClean="0"/>
              <a:t>We thought that there would be more imports than domestic cars</a:t>
            </a:r>
          </a:p>
          <a:p>
            <a:pPr>
              <a:buFont typeface="Wingdings" pitchFamily="2" charset="2"/>
              <a:buChar char="v"/>
            </a:pPr>
            <a:endParaRPr lang="en-US" dirty="0" smtClean="0"/>
          </a:p>
          <a:p>
            <a:pPr>
              <a:buFont typeface="Wingdings" pitchFamily="2" charset="2"/>
              <a:buChar char="v"/>
            </a:pPr>
            <a:r>
              <a:rPr lang="en-US" dirty="0" smtClean="0"/>
              <a:t>We  also thought that there would not be an equal amount of all different styles of cars</a:t>
            </a:r>
          </a:p>
          <a:p>
            <a:pPr>
              <a:buFont typeface="Wingdings" pitchFamily="2" charset="2"/>
              <a:buChar char="v"/>
            </a:pPr>
            <a:endParaRPr lang="en-US" dirty="0" smtClean="0"/>
          </a:p>
          <a:p>
            <a:pPr>
              <a:buFont typeface="Wingdings" pitchFamily="2" charset="2"/>
              <a:buChar char="v"/>
            </a:pPr>
            <a:r>
              <a:rPr lang="en-US" dirty="0" smtClean="0"/>
              <a:t>We lastly thought that there would be more SUVs outside of the CB South parking lot</a:t>
            </a:r>
            <a:endParaRPr lang="en-US" dirty="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ccordAds.jpg image by horizoncars2"/>
          <p:cNvPicPr>
            <a:picLocks noChangeAspect="1" noChangeArrowheads="1"/>
          </p:cNvPicPr>
          <p:nvPr/>
        </p:nvPicPr>
        <p:blipFill>
          <a:blip r:embed="rId2" cstate="print"/>
          <a:srcRect/>
          <a:stretch>
            <a:fillRect/>
          </a:stretch>
        </p:blipFill>
        <p:spPr bwMode="auto">
          <a:xfrm>
            <a:off x="0" y="2989385"/>
            <a:ext cx="9144000" cy="3868615"/>
          </a:xfrm>
          <a:prstGeom prst="rect">
            <a:avLst/>
          </a:prstGeom>
          <a:noFill/>
        </p:spPr>
      </p:pic>
      <p:sp>
        <p:nvSpPr>
          <p:cNvPr id="6" name="Rectangle 5"/>
          <p:cNvSpPr/>
          <p:nvPr/>
        </p:nvSpPr>
        <p:spPr>
          <a:xfrm>
            <a:off x="0" y="0"/>
            <a:ext cx="9144000" cy="3046988"/>
          </a:xfrm>
          <a:prstGeom prst="rect">
            <a:avLst/>
          </a:prstGeom>
        </p:spPr>
        <p:txBody>
          <a:bodyPr wrap="square">
            <a:spAutoFit/>
          </a:bodyPr>
          <a:lstStyle/>
          <a:p>
            <a:pPr algn="ctr"/>
            <a: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THE MOST </a:t>
            </a:r>
            <a:b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br>
            <a: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POPULAR</a:t>
            </a:r>
            <a:b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br>
            <a: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CAR IN </a:t>
            </a:r>
            <a:b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br>
            <a:r>
              <a:rPr lang="en-US"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AMERICA IS…</a:t>
            </a:r>
            <a:endPar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5417"/>
            <a:ext cx="10210800" cy="6863417"/>
          </a:xfrm>
          <a:prstGeom prst="rect">
            <a:avLst/>
          </a:prstGeom>
          <a:noFill/>
        </p:spPr>
        <p:txBody>
          <a:bodyPr wrap="square" lIns="91440" tIns="45720" rIns="91440" bIns="45720">
            <a:spAutoFit/>
          </a:bodyPr>
          <a:lstStyle/>
          <a:p>
            <a:pPr algn="ctr"/>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THE MOST </a:t>
            </a:r>
            <a:b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br>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POPULAR</a:t>
            </a:r>
            <a:b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br>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CAR IN </a:t>
            </a:r>
            <a:b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br>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Perpetua Titling MT" pitchFamily="18" charset="0"/>
              </a:rPr>
              <a:t>AMERICA  Really IS…</a:t>
            </a:r>
            <a:endParaRPr lang="en-US" sz="8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ezzygetacar.com/wp-content/uploads/2009/07/new-toyota-camry.JPG"/>
          <p:cNvPicPr>
            <a:picLocks noChangeAspect="1" noChangeArrowheads="1"/>
          </p:cNvPicPr>
          <p:nvPr/>
        </p:nvPicPr>
        <p:blipFill>
          <a:blip r:embed="rId2" cstate="print"/>
          <a:srcRect/>
          <a:stretch>
            <a:fillRect/>
          </a:stretch>
        </p:blipFill>
        <p:spPr bwMode="auto">
          <a:xfrm>
            <a:off x="0" y="228600"/>
            <a:ext cx="9138920" cy="6400800"/>
          </a:xfrm>
          <a:prstGeom prst="rect">
            <a:avLst/>
          </a:prstGeom>
          <a:noFill/>
        </p:spPr>
      </p:pic>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5516880"/>
          </a:xfrm>
        </p:spPr>
        <p:txBody>
          <a:bodyPr>
            <a:noAutofit/>
          </a:bodyPr>
          <a:lstStyle/>
          <a:p>
            <a:pPr algn="ctr"/>
            <a:r>
              <a:rPr lang="en-US" sz="9600" dirty="0" smtClean="0">
                <a:latin typeface="Algerian" pitchFamily="82" charset="0"/>
              </a:rPr>
              <a:t>WHATS </a:t>
            </a:r>
            <a:br>
              <a:rPr lang="en-US" sz="9600" dirty="0" smtClean="0">
                <a:latin typeface="Algerian" pitchFamily="82" charset="0"/>
              </a:rPr>
            </a:br>
            <a:r>
              <a:rPr lang="en-US" sz="9600" dirty="0" smtClean="0">
                <a:latin typeface="Algerian" pitchFamily="82" charset="0"/>
              </a:rPr>
              <a:t>THAT CAR?</a:t>
            </a:r>
            <a:endParaRPr lang="en-US" sz="9600" dirty="0">
              <a:latin typeface="Algerian" pitchFamily="82" charset="0"/>
            </a:endParaRPr>
          </a:p>
        </p:txBody>
      </p:sp>
    </p:spTree>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7470648" cy="5562600"/>
          </a:xfrm>
        </p:spPr>
        <p:txBody>
          <a:bodyPr>
            <a:normAutofit/>
          </a:bodyPr>
          <a:lstStyle/>
          <a:p>
            <a:pPr algn="ctr"/>
            <a:r>
              <a:rPr lang="en-US" sz="7200" dirty="0" smtClean="0">
                <a:solidFill>
                  <a:srgbClr val="0000FF"/>
                </a:solidFill>
              </a:rPr>
              <a:t>EASY</a:t>
            </a:r>
            <a:r>
              <a:rPr lang="en-US" sz="7200" dirty="0" smtClean="0"/>
              <a:t/>
            </a:r>
            <a:br>
              <a:rPr lang="en-US" sz="7200" dirty="0" smtClean="0"/>
            </a:br>
            <a:r>
              <a:rPr lang="en-US" sz="7200" dirty="0" smtClean="0"/>
              <a:t/>
            </a:r>
            <a:br>
              <a:rPr lang="en-US" sz="7200" dirty="0" smtClean="0"/>
            </a:br>
            <a:r>
              <a:rPr lang="en-US" sz="7200" dirty="0" smtClean="0"/>
              <a:t>NAME THE MANUFACTURER</a:t>
            </a:r>
            <a:endParaRPr lang="en-US" sz="7200" dirty="0"/>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mwblog.com/wp-content/uploads/bmw-logo-black1.jpg"/>
          <p:cNvPicPr>
            <a:picLocks noChangeAspect="1" noChangeArrowheads="1"/>
          </p:cNvPicPr>
          <p:nvPr/>
        </p:nvPicPr>
        <p:blipFill>
          <a:blip r:embed="rId2" cstate="print"/>
          <a:srcRect/>
          <a:stretch>
            <a:fillRect/>
          </a:stretch>
        </p:blipFill>
        <p:spPr bwMode="auto">
          <a:xfrm>
            <a:off x="1143000" y="1447800"/>
            <a:ext cx="6667500" cy="4162425"/>
          </a:xfrm>
          <a:prstGeom prst="rect">
            <a:avLst/>
          </a:prstGeom>
          <a:noFill/>
        </p:spPr>
      </p:pic>
    </p:spTree>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cartype.com/pics/3490/full/cadillac_logo_redesign.jpg"/>
          <p:cNvPicPr>
            <a:picLocks noChangeAspect="1" noChangeArrowheads="1"/>
          </p:cNvPicPr>
          <p:nvPr/>
        </p:nvPicPr>
        <p:blipFill>
          <a:blip r:embed="rId2" cstate="print"/>
          <a:srcRect/>
          <a:stretch>
            <a:fillRect/>
          </a:stretch>
        </p:blipFill>
        <p:spPr bwMode="auto">
          <a:xfrm>
            <a:off x="381000" y="990600"/>
            <a:ext cx="8382000" cy="4908980"/>
          </a:xfrm>
          <a:prstGeom prst="rect">
            <a:avLst/>
          </a:prstGeom>
          <a:noFill/>
        </p:spPr>
      </p:pic>
    </p:spTree>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iamcastro.com/blog/wp-content/woo_custom/34-AudiLogo_1_.jpg"/>
          <p:cNvPicPr>
            <a:picLocks noChangeAspect="1" noChangeArrowheads="1"/>
          </p:cNvPicPr>
          <p:nvPr/>
        </p:nvPicPr>
        <p:blipFill>
          <a:blip r:embed="rId2" cstate="print"/>
          <a:srcRect/>
          <a:stretch>
            <a:fillRect/>
          </a:stretch>
        </p:blipFill>
        <p:spPr bwMode="auto">
          <a:xfrm>
            <a:off x="1371600" y="1371600"/>
            <a:ext cx="6096000" cy="4572000"/>
          </a:xfrm>
          <a:prstGeom prst="rect">
            <a:avLst/>
          </a:prstGeom>
          <a:noFill/>
        </p:spPr>
      </p:pic>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vipautowerks.com/images/viniati/sciontc/scion_tc_side_skirt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304800" y="3886200"/>
            <a:ext cx="7162800" cy="1631216"/>
          </a:xfrm>
          <a:prstGeom prst="rect">
            <a:avLst/>
          </a:prstGeom>
          <a:noFill/>
        </p:spPr>
        <p:txBody>
          <a:bodyPr wrap="square" rtlCol="0">
            <a:spAutoFit/>
          </a:bodyPr>
          <a:lstStyle/>
          <a:p>
            <a:r>
              <a:rPr lang="en-US" sz="2000" dirty="0" smtClean="0"/>
              <a:t>-One of us will go to each parking lot  and we will record every 3</a:t>
            </a:r>
            <a:r>
              <a:rPr lang="en-US" sz="2000" baseline="30000" dirty="0" smtClean="0"/>
              <a:t>rd</a:t>
            </a:r>
            <a:r>
              <a:rPr lang="en-US" sz="2000" dirty="0" smtClean="0"/>
              <a:t> car.  We will be writing down the make, model, and the style of each of those cars.   Make being the car manufacturer, model being the actual car name, and style being if it is a SUV, truck, sedan, van, or coupe.</a:t>
            </a:r>
            <a:endParaRPr lang="en-US" sz="2000" dirty="0"/>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www.mp3car.com/vbulletin/attachments/software-software-development/45844d1193615952-different-bios-boot-logo-screen-chrysler-20logo.jpg"/>
          <p:cNvPicPr>
            <a:picLocks noChangeAspect="1" noChangeArrowheads="1"/>
          </p:cNvPicPr>
          <p:nvPr/>
        </p:nvPicPr>
        <p:blipFill>
          <a:blip r:embed="rId2" cstate="print"/>
          <a:srcRect t="44444" b="31945"/>
          <a:stretch>
            <a:fillRect/>
          </a:stretch>
        </p:blipFill>
        <p:spPr bwMode="auto">
          <a:xfrm>
            <a:off x="381000" y="2362200"/>
            <a:ext cx="8153400" cy="1443831"/>
          </a:xfrm>
          <a:prstGeom prst="rect">
            <a:avLst/>
          </a:prstGeom>
          <a:noFill/>
        </p:spPr>
      </p:pic>
      <p:cxnSp>
        <p:nvCxnSpPr>
          <p:cNvPr id="4" name="Straight Connector 3"/>
          <p:cNvCxnSpPr/>
          <p:nvPr/>
        </p:nvCxnSpPr>
        <p:spPr>
          <a:xfrm flipV="1">
            <a:off x="4343400" y="2971800"/>
            <a:ext cx="304800" cy="152400"/>
          </a:xfrm>
          <a:prstGeom prst="line">
            <a:avLst/>
          </a:prstGeom>
          <a:ln w="57150"/>
        </p:spPr>
        <p:style>
          <a:lnRef idx="2">
            <a:schemeClr val="dk1"/>
          </a:lnRef>
          <a:fillRef idx="0">
            <a:schemeClr val="dk1"/>
          </a:fillRef>
          <a:effectRef idx="1">
            <a:schemeClr val="dk1"/>
          </a:effectRef>
          <a:fontRef idx="minor">
            <a:schemeClr val="tx1"/>
          </a:fontRef>
        </p:style>
      </p:cxnSp>
    </p:spTree>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hicars.org/wp-content/uploads/2009/07/ferrari_logo1.jpg"/>
          <p:cNvPicPr>
            <a:picLocks noChangeAspect="1" noChangeArrowheads="1"/>
          </p:cNvPicPr>
          <p:nvPr/>
        </p:nvPicPr>
        <p:blipFill>
          <a:blip r:embed="rId2" cstate="print"/>
          <a:srcRect/>
          <a:stretch>
            <a:fillRect/>
          </a:stretch>
        </p:blipFill>
        <p:spPr bwMode="auto">
          <a:xfrm>
            <a:off x="1905000" y="914400"/>
            <a:ext cx="5105400" cy="5105400"/>
          </a:xfrm>
          <a:prstGeom prst="rect">
            <a:avLst/>
          </a:prstGeom>
          <a:noFill/>
        </p:spPr>
      </p:pic>
    </p:spTree>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www2.warwick.ac.uk/fac/sci/wimrc/about/collaborators/bentley-logo.gif"/>
          <p:cNvPicPr>
            <a:picLocks noChangeAspect="1" noChangeArrowheads="1"/>
          </p:cNvPicPr>
          <p:nvPr/>
        </p:nvPicPr>
        <p:blipFill>
          <a:blip r:embed="rId2" cstate="print"/>
          <a:srcRect b="30890"/>
          <a:stretch>
            <a:fillRect/>
          </a:stretch>
        </p:blipFill>
        <p:spPr bwMode="auto">
          <a:xfrm>
            <a:off x="1143000" y="1981200"/>
            <a:ext cx="6667500" cy="2514600"/>
          </a:xfrm>
          <a:prstGeom prst="rect">
            <a:avLst/>
          </a:prstGeom>
          <a:noFill/>
        </p:spPr>
      </p:pic>
    </p:spTree>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7470648" cy="5638800"/>
          </a:xfrm>
        </p:spPr>
        <p:txBody>
          <a:bodyPr>
            <a:noAutofit/>
          </a:bodyPr>
          <a:lstStyle/>
          <a:p>
            <a:pPr algn="ctr"/>
            <a:r>
              <a:rPr lang="en-US" sz="6000" dirty="0" smtClean="0">
                <a:solidFill>
                  <a:srgbClr val="FF0000"/>
                </a:solidFill>
              </a:rPr>
              <a:t>HARD</a:t>
            </a:r>
            <a:r>
              <a:rPr lang="en-US" sz="6000" dirty="0" smtClean="0"/>
              <a:t/>
            </a:r>
            <a:br>
              <a:rPr lang="en-US" sz="6000" dirty="0" smtClean="0"/>
            </a:br>
            <a:r>
              <a:rPr lang="en-US" sz="6000" dirty="0" smtClean="0"/>
              <a:t/>
            </a:r>
            <a:br>
              <a:rPr lang="en-US" sz="6000" dirty="0" smtClean="0"/>
            </a:br>
            <a:r>
              <a:rPr lang="en-US" sz="6000" dirty="0" smtClean="0"/>
              <a:t/>
            </a:r>
            <a:br>
              <a:rPr lang="en-US" sz="6000" dirty="0" smtClean="0"/>
            </a:br>
            <a:r>
              <a:rPr lang="en-US" sz="6000" dirty="0" smtClean="0"/>
              <a:t>Name the manufacturer who makes this model car</a:t>
            </a:r>
            <a:endParaRPr lang="en-US" sz="6000" dirty="0"/>
          </a:p>
        </p:txBody>
      </p:sp>
    </p:spTree>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Rectangle 2"/>
          <p:cNvSpPr/>
          <p:nvPr/>
        </p:nvSpPr>
        <p:spPr>
          <a:xfrm>
            <a:off x="2438400" y="2133600"/>
            <a:ext cx="3733800" cy="1569660"/>
          </a:xfrm>
          <a:prstGeom prst="rect">
            <a:avLst/>
          </a:prstGeom>
          <a:noFill/>
        </p:spPr>
        <p:txBody>
          <a:bodyPr wrap="square" lIns="91440" tIns="45720" rIns="91440" bIns="45720">
            <a:spAutoFit/>
          </a:bodyPr>
          <a:lstStyle/>
          <a:p>
            <a:pPr algn="ctr"/>
            <a:r>
              <a:rPr lang="en-US"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545i</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3692593" y="2967335"/>
            <a:ext cx="1758815" cy="1569660"/>
          </a:xfrm>
          <a:prstGeom prst="rect">
            <a:avLst/>
          </a:prstGeom>
          <a:noFill/>
        </p:spPr>
        <p:txBody>
          <a:bodyPr wrap="none" lIns="91440" tIns="45720" rIns="91440" bIns="45720">
            <a:spAutoFit/>
          </a:bodyPr>
          <a:lstStyle/>
          <a:p>
            <a:pPr algn="ctr"/>
            <a:r>
              <a:rPr lang="en-US"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A6</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1265647" y="2967335"/>
            <a:ext cx="6612709" cy="1569660"/>
          </a:xfrm>
          <a:prstGeom prst="rect">
            <a:avLst/>
          </a:prstGeom>
          <a:noFill/>
        </p:spPr>
        <p:txBody>
          <a:bodyPr wrap="none" lIns="91440" tIns="45720" rIns="91440" bIns="45720">
            <a:spAutoFit/>
          </a:bodyPr>
          <a:lstStyle/>
          <a:p>
            <a:pPr algn="ctr"/>
            <a:r>
              <a:rPr lang="en-US"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Highlander</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3008913" y="2967335"/>
            <a:ext cx="3126177" cy="1569660"/>
          </a:xfrm>
          <a:prstGeom prst="rect">
            <a:avLst/>
          </a:prstGeom>
          <a:noFill/>
        </p:spPr>
        <p:txBody>
          <a:bodyPr wrap="none" lIns="91440" tIns="45720" rIns="91440" bIns="45720">
            <a:spAutoFit/>
          </a:bodyPr>
          <a:lstStyle/>
          <a:p>
            <a:pPr algn="ctr"/>
            <a:r>
              <a:rPr lang="en-US" sz="9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Civic</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1949327" y="2967335"/>
            <a:ext cx="5245347" cy="1569660"/>
          </a:xfrm>
          <a:prstGeom prst="rect">
            <a:avLst/>
          </a:prstGeom>
          <a:noFill/>
        </p:spPr>
        <p:txBody>
          <a:bodyPr wrap="none" lIns="91440" tIns="45720" rIns="91440" bIns="45720">
            <a:spAutoFit/>
          </a:bodyPr>
          <a:lstStyle/>
          <a:p>
            <a:pPr algn="ctr"/>
            <a:r>
              <a:rPr lang="en-US"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Mustang</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Rectangle 2"/>
          <p:cNvSpPr/>
          <p:nvPr/>
        </p:nvSpPr>
        <p:spPr>
          <a:xfrm>
            <a:off x="461550" y="2967335"/>
            <a:ext cx="8220905" cy="1200329"/>
          </a:xfrm>
          <a:prstGeom prst="rect">
            <a:avLst/>
          </a:prstGeom>
          <a:noFill/>
        </p:spPr>
        <p:txBody>
          <a:bodyPr wrap="none" lIns="91440" tIns="45720" rIns="91440" bIns="45720">
            <a:spAutoFit/>
          </a:bodyPr>
          <a:lstStyle/>
          <a:p>
            <a:pPr algn="ctr"/>
            <a:r>
              <a:rPr lang="en-US" sz="7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Town and Country</a:t>
            </a:r>
            <a:endParaRPr lang="en-US" sz="7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thesupercars.org/wp-content/uploads/2009/06/bmw-6-series-the-650i-coupe1.jpg"/>
          <p:cNvPicPr>
            <a:picLocks noChangeAspect="1" noChangeArrowheads="1"/>
          </p:cNvPicPr>
          <p:nvPr/>
        </p:nvPicPr>
        <p:blipFill>
          <a:blip r:embed="rId2" cstate="print"/>
          <a:srcRect l="25174"/>
          <a:stretch>
            <a:fillRect/>
          </a:stretch>
        </p:blipFill>
        <p:spPr bwMode="auto">
          <a:xfrm>
            <a:off x="-762000" y="381000"/>
            <a:ext cx="10191921" cy="6019800"/>
          </a:xfrm>
          <a:prstGeom prst="rect">
            <a:avLst/>
          </a:prstGeom>
          <a:noFill/>
        </p:spPr>
      </p:pic>
      <p:sp>
        <p:nvSpPr>
          <p:cNvPr id="3" name="TextBox 2"/>
          <p:cNvSpPr txBox="1"/>
          <p:nvPr/>
        </p:nvSpPr>
        <p:spPr>
          <a:xfrm>
            <a:off x="3886200" y="381000"/>
            <a:ext cx="5257800" cy="3416320"/>
          </a:xfrm>
          <a:prstGeom prst="rect">
            <a:avLst/>
          </a:prstGeom>
          <a:noFill/>
        </p:spPr>
        <p:txBody>
          <a:bodyPr wrap="square" rtlCol="0">
            <a:spAutoFit/>
          </a:bodyPr>
          <a:lstStyle/>
          <a:p>
            <a:r>
              <a:rPr lang="en-US" dirty="0" smtClean="0">
                <a:solidFill>
                  <a:schemeClr val="bg1"/>
                </a:solidFill>
              </a:rPr>
              <a:t>We will have a 1-sample Z-test for the makes of the cars. We will be looking to see if there are more imports (cars not made in the us) in the parking lots than Domestic cars. We will be making a 95% confidence interval with this. We will also be doing a chi squared test of the styles of the cars. We expect all the 5 styles to be the same. Our last test is a 2-sample Z-test </a:t>
            </a:r>
            <a:r>
              <a:rPr lang="en-US" dirty="0" smtClean="0"/>
              <a:t>comparing amount of S</a:t>
            </a:r>
            <a:r>
              <a:rPr lang="en-US" dirty="0" smtClean="0">
                <a:solidFill>
                  <a:schemeClr val="bg1"/>
                </a:solidFill>
              </a:rPr>
              <a:t>UVs</a:t>
            </a:r>
            <a:r>
              <a:rPr lang="en-US" dirty="0" smtClean="0"/>
              <a:t> </a:t>
            </a:r>
            <a:r>
              <a:rPr lang="en-US" dirty="0" smtClean="0">
                <a:solidFill>
                  <a:schemeClr val="bg1"/>
                </a:solidFill>
              </a:rPr>
              <a:t>in the CB South </a:t>
            </a:r>
            <a:r>
              <a:rPr lang="en-US" dirty="0" smtClean="0"/>
              <a:t>parking lots of the Regal 22 </a:t>
            </a:r>
            <a:r>
              <a:rPr lang="en-US" dirty="0" smtClean="0">
                <a:solidFill>
                  <a:schemeClr val="bg1"/>
                </a:solidFill>
              </a:rPr>
              <a:t>and the Montgomery </a:t>
            </a:r>
            <a:r>
              <a:rPr lang="en-US" dirty="0" smtClean="0"/>
              <a:t>Mall. We will also be making a 9</a:t>
            </a:r>
            <a:r>
              <a:rPr lang="en-US" dirty="0" smtClean="0">
                <a:solidFill>
                  <a:schemeClr val="bg1"/>
                </a:solidFill>
              </a:rPr>
              <a:t>5%</a:t>
            </a:r>
            <a:r>
              <a:rPr lang="en-US" dirty="0" smtClean="0"/>
              <a:t> </a:t>
            </a:r>
            <a:r>
              <a:rPr lang="en-US" dirty="0" smtClean="0">
                <a:solidFill>
                  <a:schemeClr val="bg1"/>
                </a:solidFill>
              </a:rPr>
              <a:t>confidence </a:t>
            </a:r>
            <a:r>
              <a:rPr lang="en-US" dirty="0" smtClean="0"/>
              <a:t>interval with this.</a:t>
            </a:r>
            <a:endParaRPr lang="en-US" dirty="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2735600" y="2967335"/>
            <a:ext cx="3672801" cy="1569660"/>
          </a:xfrm>
          <a:prstGeom prst="rect">
            <a:avLst/>
          </a:prstGeom>
          <a:noFill/>
        </p:spPr>
        <p:txBody>
          <a:bodyPr wrap="none" lIns="91440" tIns="45720" rIns="91440" bIns="45720">
            <a:spAutoFit/>
          </a:bodyPr>
          <a:lstStyle/>
          <a:p>
            <a:pPr algn="ctr"/>
            <a:r>
              <a:rPr lang="en-US" sz="9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350 Z </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2187373" y="2967335"/>
            <a:ext cx="4769254" cy="1569660"/>
          </a:xfrm>
          <a:prstGeom prst="rect">
            <a:avLst/>
          </a:prstGeom>
          <a:noFill/>
        </p:spPr>
        <p:txBody>
          <a:bodyPr wrap="none" lIns="91440" tIns="45720" rIns="91440" bIns="45720">
            <a:spAutoFit/>
          </a:bodyPr>
          <a:lstStyle/>
          <a:p>
            <a:pPr algn="ctr"/>
            <a:r>
              <a:rPr lang="en-US" sz="9600" b="1" cap="none" spc="0"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Camaro</a:t>
            </a:r>
            <a:endParaRPr lang="en-US" sz="9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fancytuning.com/wp-content/uploads/2008/09/inden-design-mercedes-benz-s500-4matic-1.jpg"/>
          <p:cNvPicPr>
            <a:picLocks noChangeAspect="1" noChangeArrowheads="1"/>
          </p:cNvPicPr>
          <p:nvPr/>
        </p:nvPicPr>
        <p:blipFill>
          <a:blip r:embed="rId2" cstate="print"/>
          <a:srcRect/>
          <a:stretch>
            <a:fillRect/>
          </a:stretch>
        </p:blipFill>
        <p:spPr bwMode="auto">
          <a:xfrm>
            <a:off x="0" y="457200"/>
            <a:ext cx="9216325" cy="6096000"/>
          </a:xfrm>
          <a:prstGeom prst="rect">
            <a:avLst/>
          </a:prstGeom>
          <a:noFill/>
        </p:spPr>
      </p:pic>
      <p:sp>
        <p:nvSpPr>
          <p:cNvPr id="4" name="TextBox 3"/>
          <p:cNvSpPr txBox="1"/>
          <p:nvPr/>
        </p:nvSpPr>
        <p:spPr>
          <a:xfrm>
            <a:off x="4191000" y="0"/>
            <a:ext cx="4953000" cy="2139047"/>
          </a:xfrm>
          <a:prstGeom prst="rect">
            <a:avLst/>
          </a:prstGeom>
          <a:noFill/>
        </p:spPr>
        <p:txBody>
          <a:bodyPr wrap="square" rtlCol="0">
            <a:spAutoFit/>
          </a:bodyPr>
          <a:lstStyle/>
          <a:p>
            <a:r>
              <a:rPr lang="en-US" sz="1900" dirty="0" smtClean="0">
                <a:latin typeface="Arial Rounded MT Bold" pitchFamily="34" charset="0"/>
              </a:rPr>
              <a:t>Once we have gathered all of our data we will put it into a number of charts. From there we will break the charts down into different manufacturers, model and style. Each one of our charts will be separated into which parking lot the sample came from.</a:t>
            </a:r>
            <a:endParaRPr lang="en-US" sz="1900" dirty="0">
              <a:latin typeface="Arial Rounded MT Bold" pitchFamily="34" charset="0"/>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seriouswheels.com/pics-2005/2005-Startech-Dodge-Ram-1500-FA-1280x96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0" y="304800"/>
            <a:ext cx="4114800" cy="2862322"/>
          </a:xfrm>
          <a:prstGeom prst="rect">
            <a:avLst/>
          </a:prstGeom>
          <a:noFill/>
        </p:spPr>
        <p:txBody>
          <a:bodyPr wrap="square" rtlCol="0">
            <a:spAutoFit/>
          </a:bodyPr>
          <a:lstStyle/>
          <a:p>
            <a:r>
              <a:rPr lang="en-US" sz="2000" dirty="0" smtClean="0">
                <a:solidFill>
                  <a:schemeClr val="bg1"/>
                </a:solidFill>
                <a:latin typeface="Arial Rounded MT Bold" pitchFamily="34" charset="0"/>
              </a:rPr>
              <a:t>Some areas of error that we could have experienced that would have affected our data were…</a:t>
            </a:r>
          </a:p>
          <a:p>
            <a:pPr>
              <a:buFont typeface="Arial" pitchFamily="34" charset="0"/>
              <a:buChar char="•"/>
            </a:pPr>
            <a:r>
              <a:rPr lang="en-US" sz="2000" dirty="0" smtClean="0">
                <a:solidFill>
                  <a:schemeClr val="bg1"/>
                </a:solidFill>
                <a:latin typeface="Arial Rounded MT Bold" pitchFamily="34" charset="0"/>
              </a:rPr>
              <a:t>Car meets going on </a:t>
            </a:r>
          </a:p>
          <a:p>
            <a:pPr>
              <a:buFont typeface="Arial" pitchFamily="34" charset="0"/>
              <a:buChar char="•"/>
            </a:pPr>
            <a:r>
              <a:rPr lang="en-US" sz="2000" dirty="0" smtClean="0">
                <a:solidFill>
                  <a:schemeClr val="bg1"/>
                </a:solidFill>
                <a:latin typeface="Arial Rounded MT Bold" pitchFamily="34" charset="0"/>
              </a:rPr>
              <a:t>Time of day</a:t>
            </a:r>
          </a:p>
          <a:p>
            <a:pPr>
              <a:buFont typeface="Arial" pitchFamily="34" charset="0"/>
              <a:buChar char="•"/>
            </a:pPr>
            <a:r>
              <a:rPr lang="en-US" sz="2000" dirty="0" smtClean="0">
                <a:solidFill>
                  <a:schemeClr val="bg1"/>
                </a:solidFill>
                <a:latin typeface="Arial Rounded MT Bold" pitchFamily="34" charset="0"/>
              </a:rPr>
              <a:t>Weather</a:t>
            </a:r>
          </a:p>
          <a:p>
            <a:pPr>
              <a:buFont typeface="Arial" pitchFamily="34" charset="0"/>
              <a:buChar char="•"/>
            </a:pPr>
            <a:r>
              <a:rPr lang="en-US" sz="2000" dirty="0" smtClean="0">
                <a:solidFill>
                  <a:schemeClr val="bg1"/>
                </a:solidFill>
                <a:latin typeface="Arial Rounded MT Bold" pitchFamily="34" charset="0"/>
              </a:rPr>
              <a:t>Type of place </a:t>
            </a:r>
          </a:p>
          <a:p>
            <a:r>
              <a:rPr lang="en-US" sz="2000" dirty="0" smtClean="0">
                <a:solidFill>
                  <a:schemeClr val="bg1"/>
                </a:solidFill>
                <a:latin typeface="Arial Rounded MT Bold" pitchFamily="34" charset="0"/>
              </a:rPr>
              <a:t>  surveying</a:t>
            </a:r>
            <a:endParaRPr lang="en-US" sz="2000" dirty="0">
              <a:solidFill>
                <a:schemeClr val="bg1"/>
              </a:solidFill>
              <a:latin typeface="Arial Rounded MT Bold" pitchFamily="34" charset="0"/>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ndianautosblog.com/wp-content/uploads/2009/06/honda_civic_mugen.jpg"/>
          <p:cNvPicPr>
            <a:picLocks noChangeAspect="1" noChangeArrowheads="1"/>
          </p:cNvPicPr>
          <p:nvPr/>
        </p:nvPicPr>
        <p:blipFill>
          <a:blip r:embed="rId2" cstate="print"/>
          <a:srcRect/>
          <a:stretch>
            <a:fillRect/>
          </a:stretch>
        </p:blipFill>
        <p:spPr bwMode="auto">
          <a:xfrm>
            <a:off x="0" y="1143000"/>
            <a:ext cx="9144000" cy="4876800"/>
          </a:xfrm>
          <a:prstGeom prst="rect">
            <a:avLst/>
          </a:prstGeom>
          <a:noFill/>
        </p:spPr>
      </p:pic>
      <p:sp>
        <p:nvSpPr>
          <p:cNvPr id="3" name="TextBox 2"/>
          <p:cNvSpPr txBox="1"/>
          <p:nvPr/>
        </p:nvSpPr>
        <p:spPr>
          <a:xfrm>
            <a:off x="228600" y="304800"/>
            <a:ext cx="8915400" cy="5232202"/>
          </a:xfrm>
          <a:prstGeom prst="rect">
            <a:avLst/>
          </a:prstGeom>
          <a:noFill/>
        </p:spPr>
        <p:txBody>
          <a:bodyPr wrap="square" rtlCol="0">
            <a:spAutoFit/>
          </a:bodyPr>
          <a:lstStyle/>
          <a:p>
            <a:pPr>
              <a:buFont typeface="Arial" pitchFamily="34" charset="0"/>
              <a:buChar char="•"/>
            </a:pPr>
            <a:r>
              <a:rPr lang="en-US" sz="3600" b="1" dirty="0" smtClean="0"/>
              <a:t>1769-the first self propelled car was built</a:t>
            </a:r>
          </a:p>
          <a:p>
            <a:pPr>
              <a:buFont typeface="Arial" pitchFamily="34" charset="0"/>
              <a:buChar char="•"/>
            </a:pPr>
            <a:endParaRPr lang="en-US" sz="3600" b="1" dirty="0" smtClean="0"/>
          </a:p>
          <a:p>
            <a:pPr>
              <a:buFont typeface="Arial" pitchFamily="34" charset="0"/>
              <a:buChar char="•"/>
            </a:pPr>
            <a:r>
              <a:rPr lang="en-US" sz="3600" b="1" dirty="0" smtClean="0"/>
              <a:t>1801-first steam powered cars in Britain to transport passengers</a:t>
            </a:r>
          </a:p>
          <a:p>
            <a:pPr>
              <a:buFont typeface="Arial" pitchFamily="34" charset="0"/>
              <a:buChar char="•"/>
            </a:pPr>
            <a:endParaRPr lang="en-US" sz="3600" b="1" dirty="0" smtClean="0"/>
          </a:p>
          <a:p>
            <a:pPr>
              <a:buFont typeface="Arial" pitchFamily="34" charset="0"/>
              <a:buChar char="•"/>
            </a:pPr>
            <a:r>
              <a:rPr lang="en-US" sz="3600" b="1" dirty="0" smtClean="0"/>
              <a:t>1858-first coal gas engine. Completed a 50 mile road trip</a:t>
            </a:r>
          </a:p>
          <a:p>
            <a:pPr>
              <a:buFont typeface="Arial" pitchFamily="34" charset="0"/>
              <a:buChar char="•"/>
            </a:pPr>
            <a:endParaRPr lang="en-US" sz="2800" b="1" dirty="0" smtClean="0"/>
          </a:p>
          <a:p>
            <a:endParaRPr lang="en-US" dirty="0" smtClean="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abc-transportation.com/Transportation/Images/ImageUpload/Image/Honda%20Civic.jpg"/>
          <p:cNvPicPr>
            <a:picLocks noChangeAspect="1" noChangeArrowheads="1"/>
          </p:cNvPicPr>
          <p:nvPr/>
        </p:nvPicPr>
        <p:blipFill>
          <a:blip r:embed="rId2" cstate="print">
            <a:lum bright="-20000"/>
          </a:blip>
          <a:srcRect/>
          <a:stretch>
            <a:fillRect/>
          </a:stretch>
        </p:blipFill>
        <p:spPr bwMode="auto">
          <a:xfrm>
            <a:off x="0" y="0"/>
            <a:ext cx="9144000" cy="6858000"/>
          </a:xfrm>
          <a:prstGeom prst="rect">
            <a:avLst/>
          </a:prstGeom>
          <a:noFill/>
        </p:spPr>
      </p:pic>
      <p:sp>
        <p:nvSpPr>
          <p:cNvPr id="4" name="Rectangle 3"/>
          <p:cNvSpPr/>
          <p:nvPr/>
        </p:nvSpPr>
        <p:spPr>
          <a:xfrm>
            <a:off x="381000" y="1752600"/>
            <a:ext cx="8458200" cy="2862322"/>
          </a:xfrm>
          <a:prstGeom prst="rect">
            <a:avLst/>
          </a:prstGeom>
        </p:spPr>
        <p:txBody>
          <a:bodyPr wrap="square">
            <a:spAutoFit/>
          </a:bodyPr>
          <a:lstStyle/>
          <a:p>
            <a:pPr>
              <a:buFont typeface="Arial" pitchFamily="34" charset="0"/>
              <a:buChar char="•"/>
            </a:pPr>
            <a:r>
              <a:rPr lang="en-US" sz="3600" b="1" dirty="0" smtClean="0"/>
              <a:t>1865-the first speed restrictions introduced in UK, 2 mph in towns</a:t>
            </a:r>
          </a:p>
          <a:p>
            <a:pPr>
              <a:buFont typeface="Arial" pitchFamily="34" charset="0"/>
              <a:buChar char="•"/>
            </a:pPr>
            <a:endParaRPr lang="en-US" sz="3600" b="1" dirty="0" smtClean="0"/>
          </a:p>
          <a:p>
            <a:pPr>
              <a:buFont typeface="Arial" pitchFamily="34" charset="0"/>
              <a:buChar char="•"/>
            </a:pPr>
            <a:r>
              <a:rPr lang="en-US" sz="3600" b="1" dirty="0" smtClean="0"/>
              <a:t>1876-first successful and reliable four stroke engine</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holmanhonda.com/blog/uploaded_images/2009-honda-accord-type-s-702227.jpg"/>
          <p:cNvPicPr>
            <a:picLocks noChangeAspect="1" noChangeArrowheads="1"/>
          </p:cNvPicPr>
          <p:nvPr/>
        </p:nvPicPr>
        <p:blipFill>
          <a:blip r:embed="rId2" cstate="print"/>
          <a:srcRect/>
          <a:stretch>
            <a:fillRect/>
          </a:stretch>
        </p:blipFill>
        <p:spPr bwMode="auto">
          <a:xfrm>
            <a:off x="0" y="0"/>
            <a:ext cx="9581029" cy="6858000"/>
          </a:xfrm>
          <a:prstGeom prst="rect">
            <a:avLst/>
          </a:prstGeom>
          <a:noFill/>
        </p:spPr>
      </p:pic>
      <p:sp>
        <p:nvSpPr>
          <p:cNvPr id="3" name="Rectangle 2"/>
          <p:cNvSpPr/>
          <p:nvPr/>
        </p:nvSpPr>
        <p:spPr>
          <a:xfrm>
            <a:off x="76200" y="1371600"/>
            <a:ext cx="9067800" cy="3693319"/>
          </a:xfrm>
          <a:prstGeom prst="rect">
            <a:avLst/>
          </a:prstGeom>
        </p:spPr>
        <p:txBody>
          <a:bodyPr wrap="square">
            <a:spAutoFit/>
          </a:bodyPr>
          <a:lstStyle/>
          <a:p>
            <a:pPr>
              <a:buFont typeface="Arial" pitchFamily="34" charset="0"/>
              <a:buChar char="•"/>
            </a:pPr>
            <a:r>
              <a:rPr lang="en-US" sz="3600" b="1" dirty="0" smtClean="0">
                <a:solidFill>
                  <a:srgbClr val="FFFF00"/>
                </a:solidFill>
              </a:rPr>
              <a:t>1886-first vehicles driven using internal combustion engines developed</a:t>
            </a:r>
          </a:p>
          <a:p>
            <a:pPr>
              <a:buFont typeface="Arial" pitchFamily="34" charset="0"/>
              <a:buChar char="•"/>
            </a:pPr>
            <a:endParaRPr lang="en-US" sz="3600" b="1" dirty="0" smtClean="0">
              <a:solidFill>
                <a:srgbClr val="FFFF00"/>
              </a:solidFill>
            </a:endParaRPr>
          </a:p>
          <a:p>
            <a:pPr>
              <a:buFont typeface="Arial" pitchFamily="34" charset="0"/>
              <a:buChar char="•"/>
            </a:pPr>
            <a:r>
              <a:rPr lang="en-US" sz="3600" b="1" dirty="0" smtClean="0">
                <a:solidFill>
                  <a:srgbClr val="FFFF00"/>
                </a:solidFill>
              </a:rPr>
              <a:t>1894-Grand Prix racing begins</a:t>
            </a:r>
          </a:p>
          <a:p>
            <a:pPr>
              <a:buFont typeface="Arial" pitchFamily="34" charset="0"/>
              <a:buChar char="•"/>
            </a:pPr>
            <a:endParaRPr lang="en-US" sz="3600" b="1" dirty="0" smtClean="0">
              <a:solidFill>
                <a:srgbClr val="FFFF00"/>
              </a:solidFill>
            </a:endParaRPr>
          </a:p>
          <a:p>
            <a:pPr>
              <a:buFont typeface="Arial" pitchFamily="34" charset="0"/>
              <a:buChar char="•"/>
            </a:pPr>
            <a:r>
              <a:rPr lang="en-US" sz="3600" b="1" dirty="0" smtClean="0">
                <a:solidFill>
                  <a:srgbClr val="FFFF00"/>
                </a:solidFill>
              </a:rPr>
              <a:t>1896-first road traffic death in London</a:t>
            </a:r>
          </a:p>
          <a:p>
            <a:pPr>
              <a:buFont typeface="Arial" pitchFamily="34" charset="0"/>
              <a:buChar char="•"/>
            </a:pPr>
            <a:endParaRPr lang="en-US" b="1" dirty="0" smtClean="0">
              <a:solidFill>
                <a:srgbClr val="00FF00"/>
              </a:solidFill>
            </a:endParaRP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288</TotalTime>
  <Words>745</Words>
  <Application>Microsoft Office PowerPoint</Application>
  <PresentationFormat>On-screen Show (4:3)</PresentationFormat>
  <Paragraphs>117</Paragraphs>
  <Slides>41</Slides>
  <Notes>2</Notes>
  <HiddenSlides>1</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Technic</vt:lpstr>
      <vt:lpstr>WHAT IS  THE MOST POPULAR CAR IN AMERICA?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WHATS  THAT CAR?</vt:lpstr>
      <vt:lpstr>EASY  NAME THE MANUFACTURER</vt:lpstr>
      <vt:lpstr>Slide 27</vt:lpstr>
      <vt:lpstr>Slide 28</vt:lpstr>
      <vt:lpstr>Slide 29</vt:lpstr>
      <vt:lpstr>Slide 30</vt:lpstr>
      <vt:lpstr>Slide 31</vt:lpstr>
      <vt:lpstr>Slide 32</vt:lpstr>
      <vt:lpstr>HARD   Name the manufacturer who makes this model car</vt:lpstr>
      <vt:lpstr>Slide 34</vt:lpstr>
      <vt:lpstr>Slide 35</vt:lpstr>
      <vt:lpstr>Slide 36</vt:lpstr>
      <vt:lpstr>Slide 37</vt:lpstr>
      <vt:lpstr>Slide 38</vt:lpstr>
      <vt:lpstr>Slide 39</vt:lpstr>
      <vt:lpstr>Slide 40</vt:lpstr>
      <vt:lpstr>Slide 41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kita.m006</cp:lastModifiedBy>
  <cp:revision>43</cp:revision>
  <dcterms:created xsi:type="dcterms:W3CDTF">2010-06-04T12:36:15Z</dcterms:created>
  <dcterms:modified xsi:type="dcterms:W3CDTF">2010-06-09T16:47:08Z</dcterms:modified>
</cp:coreProperties>
</file>